
<file path=[Content_Types].xml><?xml version="1.0" encoding="utf-8"?>
<Types xmlns="http://schemas.openxmlformats.org/package/2006/content-types">
  <Default Extension="2" ContentType="image/jpeg"/>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4"/>
  </p:sldMasterIdLst>
  <p:notesMasterIdLst>
    <p:notesMasterId r:id="rId22"/>
  </p:notesMasterIdLst>
  <p:handoutMasterIdLst>
    <p:handoutMasterId r:id="rId23"/>
  </p:handoutMasterIdLst>
  <p:sldIdLst>
    <p:sldId id="256" r:id="rId5"/>
    <p:sldId id="1877" r:id="rId6"/>
    <p:sldId id="1882" r:id="rId7"/>
    <p:sldId id="1865" r:id="rId8"/>
    <p:sldId id="1866" r:id="rId9"/>
    <p:sldId id="1867" r:id="rId10"/>
    <p:sldId id="1878" r:id="rId11"/>
    <p:sldId id="1869" r:id="rId12"/>
    <p:sldId id="1870" r:id="rId13"/>
    <p:sldId id="1871" r:id="rId14"/>
    <p:sldId id="1872" r:id="rId15"/>
    <p:sldId id="1875" r:id="rId16"/>
    <p:sldId id="1883" r:id="rId17"/>
    <p:sldId id="1876" r:id="rId18"/>
    <p:sldId id="1880" r:id="rId19"/>
    <p:sldId id="1881" r:id="rId20"/>
    <p:sldId id="1879" r:id="rId2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et 1" id="{1CA46CF7-019E-4A07-AEE4-E178E9B912FC}">
          <p14:sldIdLst>
            <p14:sldId id="256"/>
            <p14:sldId id="1877"/>
            <p14:sldId id="1882"/>
            <p14:sldId id="1865"/>
            <p14:sldId id="1866"/>
            <p14:sldId id="1867"/>
            <p14:sldId id="1878"/>
            <p14:sldId id="1869"/>
            <p14:sldId id="1870"/>
            <p14:sldId id="1871"/>
            <p14:sldId id="1872"/>
            <p14:sldId id="1875"/>
            <p14:sldId id="1883"/>
            <p14:sldId id="1876"/>
            <p14:sldId id="1880"/>
            <p14:sldId id="1881"/>
            <p14:sldId id="1879"/>
          </p14:sldIdLst>
        </p14:section>
      </p14:sectionLst>
    </p:ext>
    <p:ext uri="{EFAFB233-063F-42B5-8137-9DF3F51BA10A}">
      <p15:sldGuideLst xmlns:p15="http://schemas.microsoft.com/office/powerpoint/2012/main">
        <p15:guide id="1" orient="horz" pos="2184" userDrawn="1">
          <p15:clr>
            <a:srgbClr val="A4A3A4"/>
          </p15:clr>
        </p15:guide>
        <p15:guide id="2" pos="552" userDrawn="1">
          <p15:clr>
            <a:srgbClr val="A4A3A4"/>
          </p15:clr>
        </p15:guide>
        <p15:guide id="3" pos="7200" userDrawn="1">
          <p15:clr>
            <a:srgbClr val="A4A3A4"/>
          </p15:clr>
        </p15:guide>
        <p15:guide id="4" pos="4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25"/>
    <a:srgbClr val="007788"/>
    <a:srgbClr val="297C2A"/>
    <a:srgbClr val="FE4387"/>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41" autoAdjust="0"/>
  </p:normalViewPr>
  <p:slideViewPr>
    <p:cSldViewPr snapToGrid="0">
      <p:cViewPr varScale="1">
        <p:scale>
          <a:sx n="68" d="100"/>
          <a:sy n="68" d="100"/>
        </p:scale>
        <p:origin x="90" y="156"/>
      </p:cViewPr>
      <p:guideLst>
        <p:guide orient="horz" pos="2184"/>
        <p:guide pos="552"/>
        <p:guide pos="7200"/>
        <p:guide pos="4368"/>
      </p:guideLst>
    </p:cSldViewPr>
  </p:slideViewPr>
  <p:outlineViewPr>
    <p:cViewPr>
      <p:scale>
        <a:sx n="33" d="100"/>
        <a:sy n="33" d="100"/>
      </p:scale>
      <p:origin x="0" y="-244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48" d="100"/>
          <a:sy n="48" d="100"/>
        </p:scale>
        <p:origin x="2684"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E63EFB-A45E-45D2-917C-2262C9B2BC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7B3576-EAA7-4886-8787-F094B8D8EE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E40A2C-D4F8-447C-8646-65B623846323}" type="datetimeFigureOut">
              <a:rPr lang="en-US" smtClean="0"/>
              <a:t>2/16/2021</a:t>
            </a:fld>
            <a:endParaRPr lang="en-US" dirty="0"/>
          </a:p>
        </p:txBody>
      </p:sp>
      <p:sp>
        <p:nvSpPr>
          <p:cNvPr id="4" name="Footer Placeholder 3">
            <a:extLst>
              <a:ext uri="{FF2B5EF4-FFF2-40B4-BE49-F238E27FC236}">
                <a16:creationId xmlns:a16="http://schemas.microsoft.com/office/drawing/2014/main" id="{92269D18-8FB0-418D-B70C-328BCC8125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DE3EAB1-782C-4544-A059-833371A45B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CE8B11-E9E4-46BC-B69D-DFCBD15173AE}" type="slidenum">
              <a:rPr lang="en-US" smtClean="0"/>
              <a:t>‹#›</a:t>
            </a:fld>
            <a:endParaRPr lang="en-US" dirty="0"/>
          </a:p>
        </p:txBody>
      </p:sp>
    </p:spTree>
    <p:extLst>
      <p:ext uri="{BB962C8B-B14F-4D97-AF65-F5344CB8AC3E}">
        <p14:creationId xmlns:p14="http://schemas.microsoft.com/office/powerpoint/2010/main" val="3203814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4</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193350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6</a:t>
            </a:fld>
            <a:endParaRPr lang="en-US" altLang="en-US" dirty="0"/>
          </a:p>
        </p:txBody>
      </p:sp>
    </p:spTree>
    <p:extLst>
      <p:ext uri="{BB962C8B-B14F-4D97-AF65-F5344CB8AC3E}">
        <p14:creationId xmlns:p14="http://schemas.microsoft.com/office/powerpoint/2010/main" val="570672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8</a:t>
            </a:fld>
            <a:endParaRPr lang="en-US" altLang="en-US" dirty="0"/>
          </a:p>
        </p:txBody>
      </p:sp>
    </p:spTree>
    <p:extLst>
      <p:ext uri="{BB962C8B-B14F-4D97-AF65-F5344CB8AC3E}">
        <p14:creationId xmlns:p14="http://schemas.microsoft.com/office/powerpoint/2010/main" val="3187737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878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441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12</a:t>
            </a:fld>
            <a:endParaRPr lang="en-US" altLang="en-US" dirty="0"/>
          </a:p>
        </p:txBody>
      </p:sp>
    </p:spTree>
    <p:extLst>
      <p:ext uri="{BB962C8B-B14F-4D97-AF65-F5344CB8AC3E}">
        <p14:creationId xmlns:p14="http://schemas.microsoft.com/office/powerpoint/2010/main" val="1393910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13</a:t>
            </a:fld>
            <a:endParaRPr lang="en-US" altLang="en-US" dirty="0"/>
          </a:p>
        </p:txBody>
      </p:sp>
    </p:spTree>
    <p:extLst>
      <p:ext uri="{BB962C8B-B14F-4D97-AF65-F5344CB8AC3E}">
        <p14:creationId xmlns:p14="http://schemas.microsoft.com/office/powerpoint/2010/main" val="3763089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FA415FA-D077-4CB7-8CBC-8F39C7C51748}"/>
              </a:ext>
            </a:extLst>
          </p:cNvPr>
          <p:cNvSpPr>
            <a:spLocks noGrp="1"/>
          </p:cNvSpPr>
          <p:nvPr>
            <p:ph type="title" hasCustomPrompt="1"/>
          </p:nvPr>
        </p:nvSpPr>
        <p:spPr>
          <a:xfrm>
            <a:off x="3840480" y="2770632"/>
            <a:ext cx="7443216" cy="1325563"/>
          </a:xfrm>
        </p:spPr>
        <p:txBody>
          <a:bodyPr anchor="ctr">
            <a:normAutofit/>
          </a:bodyPr>
          <a:lstStyle>
            <a:lvl1pPr algn="ctr">
              <a:defRPr sz="4800" b="1"/>
            </a:lvl1pPr>
          </a:lstStyle>
          <a:p>
            <a:r>
              <a:rPr lang="en-US" dirty="0"/>
              <a:t>Click to add title</a:t>
            </a:r>
          </a:p>
        </p:txBody>
      </p:sp>
      <p:pic>
        <p:nvPicPr>
          <p:cNvPr id="2" name="Graphic 1">
            <a:extLst>
              <a:ext uri="{FF2B5EF4-FFF2-40B4-BE49-F238E27FC236}">
                <a16:creationId xmlns:a16="http://schemas.microsoft.com/office/drawing/2014/main" id="{4484D66F-7657-44F5-BAE9-F676B76CBA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00475" cy="6858000"/>
          </a:xfrm>
          <a:prstGeom prst="rect">
            <a:avLst/>
          </a:prstGeom>
        </p:spPr>
      </p:pic>
    </p:spTree>
    <p:extLst>
      <p:ext uri="{BB962C8B-B14F-4D97-AF65-F5344CB8AC3E}">
        <p14:creationId xmlns:p14="http://schemas.microsoft.com/office/powerpoint/2010/main" val="2950308505"/>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1"/>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Insert Text Here</a:t>
            </a:r>
          </a:p>
        </p:txBody>
      </p:sp>
      <p:pic>
        <p:nvPicPr>
          <p:cNvPr id="6" name="Graphic 5" hidden="1">
            <a:extLst>
              <a:ext uri="{FF2B5EF4-FFF2-40B4-BE49-F238E27FC236}">
                <a16:creationId xmlns:a16="http://schemas.microsoft.com/office/drawing/2014/main" id="{1979441F-BDF5-41C8-933A-7E284F6703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52905"/>
            <a:ext cx="12192000" cy="857250"/>
          </a:xfrm>
          <a:prstGeom prst="rect">
            <a:avLst/>
          </a:prstGeom>
        </p:spPr>
      </p:pic>
      <p:pic>
        <p:nvPicPr>
          <p:cNvPr id="2" name="Graphic 1">
            <a:extLst>
              <a:ext uri="{FF2B5EF4-FFF2-40B4-BE49-F238E27FC236}">
                <a16:creationId xmlns:a16="http://schemas.microsoft.com/office/drawing/2014/main" id="{E4C7544D-BD57-4504-AC5A-951E353C24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241878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j-lt"/>
                <a:ea typeface="+mn-ea"/>
                <a:cs typeface="Segoe UI" pitchFamily="34" charset="0"/>
              </a:defRPr>
            </a:lvl1pPr>
          </a:lstStyle>
          <a:p>
            <a:r>
              <a:rPr lang="en-US" dirty="0"/>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12" name="Graphic 11">
            <a:extLst>
              <a:ext uri="{FF2B5EF4-FFF2-40B4-BE49-F238E27FC236}">
                <a16:creationId xmlns:a16="http://schemas.microsoft.com/office/drawing/2014/main" id="{9066358F-3531-4B96-B041-02BD184014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164420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2"/>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2" name="Title 1">
            <a:extLst>
              <a:ext uri="{FF2B5EF4-FFF2-40B4-BE49-F238E27FC236}">
                <a16:creationId xmlns:a16="http://schemas.microsoft.com/office/drawing/2014/main" id="{A07E4664-9EEE-4A2F-B223-5F295C6BFB16}"/>
              </a:ext>
            </a:extLst>
          </p:cNvPr>
          <p:cNvSpPr>
            <a:spLocks noGrp="1"/>
          </p:cNvSpPr>
          <p:nvPr>
            <p:ph type="title"/>
          </p:nvPr>
        </p:nvSpPr>
        <p:spPr>
          <a:xfrm>
            <a:off x="761999" y="715964"/>
            <a:ext cx="10667999" cy="646332"/>
          </a:xfrm>
        </p:spPr>
        <p:txBody>
          <a:bodyPr vert="horz" lIns="0" tIns="45720" rIns="91440" bIns="45720" rtlCol="0">
            <a:normAutofit/>
          </a:bodyPr>
          <a:lstStyle>
            <a:lvl1pPr>
              <a:defRPr lang="en-US" sz="4000" dirty="0">
                <a:solidFill>
                  <a:schemeClr val="accent3"/>
                </a:solidFill>
                <a:latin typeface="+mj-lt"/>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8151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2/16/2021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42032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B9FF4-5E5F-4912-946D-1F8AA7DD0B14}"/>
              </a:ext>
            </a:extLst>
          </p:cNvPr>
          <p:cNvSpPr>
            <a:spLocks noGrp="1"/>
          </p:cNvSpPr>
          <p:nvPr>
            <p:ph type="ctrTitle"/>
          </p:nvPr>
        </p:nvSpPr>
        <p:spPr>
          <a:xfrm>
            <a:off x="1047750" y="5010150"/>
            <a:ext cx="10096500" cy="920750"/>
          </a:xfrm>
        </p:spPr>
        <p:txBody>
          <a:bodyPr anchor="b">
            <a:normAutofit/>
          </a:bodyPr>
          <a:lstStyle>
            <a:lvl1pPr algn="ctr">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8A15329-8D3B-422F-AA3D-157CACBFFE3D}"/>
              </a:ext>
            </a:extLst>
          </p:cNvPr>
          <p:cNvSpPr>
            <a:spLocks noGrp="1"/>
          </p:cNvSpPr>
          <p:nvPr>
            <p:ph type="subTitle" idx="1"/>
          </p:nvPr>
        </p:nvSpPr>
        <p:spPr>
          <a:xfrm>
            <a:off x="1047750" y="6022975"/>
            <a:ext cx="10096500" cy="447675"/>
          </a:xfrm>
        </p:spPr>
        <p:txBody>
          <a:bodyPr>
            <a:no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B3E73B6-12C8-4526-AFDD-485DCDEC9763}"/>
              </a:ext>
            </a:extLst>
          </p:cNvPr>
          <p:cNvSpPr>
            <a:spLocks noGrp="1"/>
          </p:cNvSpPr>
          <p:nvPr>
            <p:ph type="dt" sz="half" idx="10"/>
          </p:nvPr>
        </p:nvSpPr>
        <p:spPr/>
        <p:txBody>
          <a:bodyPr/>
          <a:lstStyle/>
          <a:p>
            <a:fld id="{B99A8159-6B10-4896-B6E2-2809ECD1D84D}" type="datetimeFigureOut">
              <a:rPr lang="en-US" smtClean="0"/>
              <a:t>2/16/2021</a:t>
            </a:fld>
            <a:endParaRPr lang="en-US" dirty="0"/>
          </a:p>
        </p:txBody>
      </p:sp>
      <p:sp>
        <p:nvSpPr>
          <p:cNvPr id="5" name="Footer Placeholder 4">
            <a:extLst>
              <a:ext uri="{FF2B5EF4-FFF2-40B4-BE49-F238E27FC236}">
                <a16:creationId xmlns:a16="http://schemas.microsoft.com/office/drawing/2014/main" id="{3D3FA7DF-AC95-4A3E-9FF1-D1EEF9A9B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E5EF6D-8758-44B9-80C1-865573FC8178}"/>
              </a:ext>
            </a:extLst>
          </p:cNvPr>
          <p:cNvSpPr>
            <a:spLocks noGrp="1"/>
          </p:cNvSpPr>
          <p:nvPr>
            <p:ph type="sldNum" sz="quarter" idx="12"/>
          </p:nvPr>
        </p:nvSpPr>
        <p:spPr/>
        <p:txBody>
          <a:bodyPr/>
          <a:lstStyle/>
          <a:p>
            <a:fld id="{427A02C9-A0CD-4A0B-81BC-708D5026A1F8}" type="slidenum">
              <a:rPr lang="en-US" smtClean="0"/>
              <a:t>‹#›</a:t>
            </a:fld>
            <a:endParaRPr lang="en-US" dirty="0"/>
          </a:p>
        </p:txBody>
      </p:sp>
    </p:spTree>
    <p:extLst>
      <p:ext uri="{BB962C8B-B14F-4D97-AF65-F5344CB8AC3E}">
        <p14:creationId xmlns:p14="http://schemas.microsoft.com/office/powerpoint/2010/main" val="3278168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7202624" y="715962"/>
            <a:ext cx="4227375" cy="4727907"/>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3" name="Title 2">
            <a:extLst>
              <a:ext uri="{FF2B5EF4-FFF2-40B4-BE49-F238E27FC236}">
                <a16:creationId xmlns:a16="http://schemas.microsoft.com/office/drawing/2014/main" id="{164D0D78-72DF-43BD-8B4F-DE52DA013C52}"/>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pic>
        <p:nvPicPr>
          <p:cNvPr id="2" name="Graphic 1">
            <a:extLst>
              <a:ext uri="{FF2B5EF4-FFF2-40B4-BE49-F238E27FC236}">
                <a16:creationId xmlns:a16="http://schemas.microsoft.com/office/drawing/2014/main" id="{DAFD71A9-C105-43A7-88DA-9FFC5174C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Tree>
    <p:extLst>
      <p:ext uri="{BB962C8B-B14F-4D97-AF65-F5344CB8AC3E}">
        <p14:creationId xmlns:p14="http://schemas.microsoft.com/office/powerpoint/2010/main" val="652059179"/>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pic>
        <p:nvPicPr>
          <p:cNvPr id="2" name="Graphic 1">
            <a:extLst>
              <a:ext uri="{FF2B5EF4-FFF2-40B4-BE49-F238E27FC236}">
                <a16:creationId xmlns:a16="http://schemas.microsoft.com/office/drawing/2014/main" id="{074AC9B3-247D-45E3-9C91-C248ADAFBA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
        <p:nvSpPr>
          <p:cNvPr id="3" name="Title 2">
            <a:extLst>
              <a:ext uri="{FF2B5EF4-FFF2-40B4-BE49-F238E27FC236}">
                <a16:creationId xmlns:a16="http://schemas.microsoft.com/office/drawing/2014/main" id="{BB8295CA-882D-4533-80DA-6D6EA01257A6}"/>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87292952"/>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tx1"/>
                </a:solidFill>
              </a:defRPr>
            </a:lvl1pPr>
            <a:lvl2pPr marL="283464" indent="-283464">
              <a:spcBef>
                <a:spcPts val="1000"/>
              </a:spcBef>
              <a:defRPr sz="1800">
                <a:solidFill>
                  <a:schemeClr val="tx1"/>
                </a:solidFill>
              </a:defRPr>
            </a:lvl2pPr>
          </a:lstStyle>
          <a:p>
            <a:pPr lvl="0"/>
            <a:r>
              <a:rPr lang="en-US"/>
              <a:t>Click to 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42928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024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1800" b="1">
                <a:solidFill>
                  <a:schemeClr val="tx1"/>
                </a:solidFill>
              </a:defRPr>
            </a:lvl1pPr>
            <a:lvl2pPr marL="283464" indent="-283464">
              <a:spcBef>
                <a:spcPts val="1000"/>
              </a:spcBef>
              <a:defRPr sz="1800">
                <a:solidFill>
                  <a:schemeClr val="tx1"/>
                </a:solidFill>
              </a:defRPr>
            </a:lvl2pPr>
          </a:lstStyle>
          <a:p>
            <a:pPr lvl="0"/>
            <a:r>
              <a:rPr lang="en-US"/>
              <a:t>Click to 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tx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0419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accent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5319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3" name="Graphic 2">
            <a:extLst>
              <a:ext uri="{FF2B5EF4-FFF2-40B4-BE49-F238E27FC236}">
                <a16:creationId xmlns:a16="http://schemas.microsoft.com/office/drawing/2014/main" id="{EEE98737-74D2-46C7-8655-74871A420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4" name="Graphic 3">
            <a:extLst>
              <a:ext uri="{FF2B5EF4-FFF2-40B4-BE49-F238E27FC236}">
                <a16:creationId xmlns:a16="http://schemas.microsoft.com/office/drawing/2014/main" id="{7146B861-BC3C-4898-95DE-944AB0875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284264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6127">
          <p15:clr>
            <a:srgbClr val="5ACBF0"/>
          </p15:clr>
        </p15:guide>
        <p15:guide id="3" orient="horz" pos="216" userDrawn="1">
          <p15:clr>
            <a:srgbClr val="5ACBF0"/>
          </p15:clr>
        </p15:guide>
        <p15:guide id="4" orient="horz" pos="1560" userDrawn="1">
          <p15:clr>
            <a:srgbClr val="5ACBF0"/>
          </p15:clr>
        </p15:guide>
        <p15:guide id="5" orient="horz" pos="39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etti Content Blu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3" name="Graphic 2">
            <a:extLst>
              <a:ext uri="{FF2B5EF4-FFF2-40B4-BE49-F238E27FC236}">
                <a16:creationId xmlns:a16="http://schemas.microsoft.com/office/drawing/2014/main" id="{B4FBE5B2-2D6A-4DC6-9944-CF3D7EC50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8" name="Graphic 7">
            <a:extLst>
              <a:ext uri="{FF2B5EF4-FFF2-40B4-BE49-F238E27FC236}">
                <a16:creationId xmlns:a16="http://schemas.microsoft.com/office/drawing/2014/main" id="{B9407BD0-C2EE-44A7-8749-433953FD1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370105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 userDrawn="1">
          <p15:clr>
            <a:srgbClr val="FBAE40"/>
          </p15:clr>
        </p15:guide>
        <p15:guide id="2" pos="6127">
          <p15:clr>
            <a:srgbClr val="5ACBF0"/>
          </p15:clr>
        </p15:guide>
        <p15:guide id="3" orient="horz" pos="216" userDrawn="1">
          <p15:clr>
            <a:srgbClr val="5ACBF0"/>
          </p15:clr>
        </p15:guide>
        <p15:guide id="4" orient="horz" pos="4128" userDrawn="1">
          <p15:clr>
            <a:srgbClr val="5ACBF0"/>
          </p15:clr>
        </p15:guide>
        <p15:guide id="5" orient="horz" pos="39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2/16/2021</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1595586410"/>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9" r:id="rId5"/>
    <p:sldLayoutId id="2147483730" r:id="rId6"/>
    <p:sldLayoutId id="2147483722" r:id="rId7"/>
    <p:sldLayoutId id="2147483723" r:id="rId8"/>
    <p:sldLayoutId id="2147483724" r:id="rId9"/>
    <p:sldLayoutId id="2147483725" r:id="rId10"/>
    <p:sldLayoutId id="2147483726" r:id="rId11"/>
    <p:sldLayoutId id="2147483727" r:id="rId12"/>
    <p:sldLayoutId id="2147483728" r:id="rId13"/>
    <p:sldLayoutId id="2147483731" r:id="rId14"/>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5.png"/><Relationship Id="rId5" Type="http://schemas.openxmlformats.org/officeDocument/2006/relationships/hyperlink" Target="https://www.washingtonconnection.org/home/" TargetMode="External"/><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8" Type="http://schemas.openxmlformats.org/officeDocument/2006/relationships/hyperlink" Target="https://fortress.wa.gov/com/liheappublic/map.aspx" TargetMode="External"/><Relationship Id="rId3" Type="http://schemas.openxmlformats.org/officeDocument/2006/relationships/slideLayout" Target="../slideLayouts/slideLayout3.xml"/><Relationship Id="rId7" Type="http://schemas.openxmlformats.org/officeDocument/2006/relationships/image" Target="../media/image3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5.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hyperlink" Target="https://ccsww.org/get-help/child-youth-family-services/youth-tutoring-program/" TargetMode="External"/><Relationship Id="rId3" Type="http://schemas.openxmlformats.org/officeDocument/2006/relationships/slideLayout" Target="../slideLayouts/slideLayout10.xml"/><Relationship Id="rId7" Type="http://schemas.openxmlformats.org/officeDocument/2006/relationships/hyperlink" Target="https://www.piercecountylibrary.org/kids-teens/tools-students/online-homework-help.htm"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www.studentshelpingstudentsseattle.com/" TargetMode="External"/><Relationship Id="rId5" Type="http://schemas.openxmlformats.org/officeDocument/2006/relationships/image" Target="../media/image39.png"/><Relationship Id="rId10" Type="http://schemas.openxmlformats.org/officeDocument/2006/relationships/image" Target="../media/image21.png"/><Relationship Id="rId4" Type="http://schemas.openxmlformats.org/officeDocument/2006/relationships/notesSlide" Target="../notesSlides/notesSlide6.xml"/><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hyperlink" Target="https://www.everyoneon.org/find-offers" TargetMode="External"/><Relationship Id="rId13" Type="http://schemas.openxmlformats.org/officeDocument/2006/relationships/image" Target="../media/image21.png"/><Relationship Id="rId3" Type="http://schemas.openxmlformats.org/officeDocument/2006/relationships/slideLayout" Target="../slideLayouts/slideLayout10.xml"/><Relationship Id="rId7" Type="http://schemas.openxmlformats.org/officeDocument/2006/relationships/hyperlink" Target="https://educationvoters.org/resources/covid-19-resources/" TargetMode="External"/><Relationship Id="rId12" Type="http://schemas.openxmlformats.org/officeDocument/2006/relationships/hyperlink" Target="https://www.nthurston.k12.wa.us/freeinternet"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rawpixel.com/image/31080/premium-photo-image-address-african-calm" TargetMode="External"/><Relationship Id="rId11" Type="http://schemas.openxmlformats.org/officeDocument/2006/relationships/hyperlink" Target="https://www.nthurston.k12.wa.us/keeplearning" TargetMode="External"/><Relationship Id="rId5" Type="http://schemas.openxmlformats.org/officeDocument/2006/relationships/image" Target="../media/image41.2"/><Relationship Id="rId10" Type="http://schemas.openxmlformats.org/officeDocument/2006/relationships/hyperlink" Target="https://www.kingcounty.gov/depts/health/covid-19/schools-childcare.aspx" TargetMode="External"/><Relationship Id="rId4" Type="http://schemas.openxmlformats.org/officeDocument/2006/relationships/notesSlide" Target="../notesSlides/notesSlide7.xml"/><Relationship Id="rId9" Type="http://schemas.openxmlformats.org/officeDocument/2006/relationships/hyperlink" Target="https://www.tacomalearns.org/"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www.talkspace.com/" TargetMode="External"/><Relationship Id="rId3" Type="http://schemas.openxmlformats.org/officeDocument/2006/relationships/slideLayout" Target="../slideLayouts/slideLayout6.xml"/><Relationship Id="rId7" Type="http://schemas.openxmlformats.org/officeDocument/2006/relationships/hyperlink" Target="http://crisistextline.org/"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crisisclinic.org/" TargetMode="External"/><Relationship Id="rId11" Type="http://schemas.openxmlformats.org/officeDocument/2006/relationships/image" Target="../media/image21.png"/><Relationship Id="rId5" Type="http://schemas.openxmlformats.org/officeDocument/2006/relationships/hyperlink" Target="https://des.eapintake.com/" TargetMode="External"/><Relationship Id="rId10" Type="http://schemas.openxmlformats.org/officeDocument/2006/relationships/hyperlink" Target="http://www.calm.com/" TargetMode="External"/><Relationship Id="rId4" Type="http://schemas.openxmlformats.org/officeDocument/2006/relationships/image" Target="../media/image42.png"/><Relationship Id="rId9" Type="http://schemas.openxmlformats.org/officeDocument/2006/relationships/hyperlink" Target="https://www.teenlink.org/"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crisisconnections.org/wa-warm-line/" TargetMode="External"/><Relationship Id="rId3" Type="http://schemas.openxmlformats.org/officeDocument/2006/relationships/slideLayout" Target="../slideLayouts/slideLayout13.xml"/><Relationship Id="rId7" Type="http://schemas.openxmlformats.org/officeDocument/2006/relationships/hyperlink" Target="https://www.hca.wa.gov/assets/program/washington-listens-fact-sheet.pdf"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cdc.gov/mentalhealth/tools-resources/individuals/index.htm" TargetMode="External"/><Relationship Id="rId5" Type="http://schemas.openxmlformats.org/officeDocument/2006/relationships/hyperlink" Target="http://ok2talk.org/" TargetMode="External"/><Relationship Id="rId10" Type="http://schemas.openxmlformats.org/officeDocument/2006/relationships/image" Target="../media/image21.png"/><Relationship Id="rId4" Type="http://schemas.openxmlformats.org/officeDocument/2006/relationships/hyperlink" Target="https://suicidepreventionlifeline.org/" TargetMode="External"/><Relationship Id="rId9" Type="http://schemas.openxmlformats.org/officeDocument/2006/relationships/hyperlink" Target="https://www.doh.wa.gov/Portals/1/Documents/1600/coronavirus/BHG-COVID19-FamilyToolbox.pdf"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howrightnow.org/" TargetMode="External"/><Relationship Id="rId3" Type="http://schemas.openxmlformats.org/officeDocument/2006/relationships/slideLayout" Target="../slideLayouts/slideLayout1.xml"/><Relationship Id="rId7" Type="http://schemas.openxmlformats.org/officeDocument/2006/relationships/hyperlink" Target="https://www.addictionpolicy.org/connections-app" TargetMode="External"/><Relationship Id="rId12" Type="http://schemas.openxmlformats.org/officeDocument/2006/relationships/image" Target="../media/image2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join.shinetext.com/" TargetMode="External"/><Relationship Id="rId11" Type="http://schemas.openxmlformats.org/officeDocument/2006/relationships/hyperlink" Target="https://mobile.va.gov/app/covid-coach" TargetMode="External"/><Relationship Id="rId5" Type="http://schemas.openxmlformats.org/officeDocument/2006/relationships/hyperlink" Target="https://www.virusanxiety.com/" TargetMode="External"/><Relationship Id="rId10" Type="http://schemas.openxmlformats.org/officeDocument/2006/relationships/hyperlink" Target="https://www.stopbreathethink.com/" TargetMode="External"/><Relationship Id="rId4" Type="http://schemas.openxmlformats.org/officeDocument/2006/relationships/hyperlink" Target="https://hminnovations.org/meditation-app" TargetMode="External"/><Relationship Id="rId9" Type="http://schemas.openxmlformats.org/officeDocument/2006/relationships/hyperlink" Target="https://www.headspace.com/"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1.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hyperlink" Target="https://flickr.com/photos/thinkpublic/2366197687" TargetMode="External"/><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8" Type="http://schemas.openxmlformats.org/officeDocument/2006/relationships/hyperlink" Target="https://www.doh.wa.gov/Emergencies/COVID19/Vaccine?gclid=Cj0KCQiA962BBhCzARIsAIpWEL32gqFiicl8cf774Q51pTtSyfsSiKiwMQAuERIoXYREIwNnCClYb0gaAtE5EALw_wcB" TargetMode="External"/><Relationship Id="rId3" Type="http://schemas.openxmlformats.org/officeDocument/2006/relationships/slideLayout" Target="../slideLayouts/slideLayout2.xml"/><Relationship Id="rId7" Type="http://schemas.openxmlformats.org/officeDocument/2006/relationships/hyperlink" Target="https://www.doh.wa.gov/Emergencies/COVID19/TestingforCOVID19"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21.png"/><Relationship Id="rId4" Type="http://schemas.openxmlformats.org/officeDocument/2006/relationships/image" Target="../media/image24.png"/><Relationship Id="rId9"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sba.gov/page/coronavirus-covid-19-small-business-guidance-loan-resources" TargetMode="External"/><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9.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hyperlink" Target="https://caa.wa.gov/employmentopportunities" TargetMode="External"/><Relationship Id="rId3" Type="http://schemas.openxmlformats.org/officeDocument/2006/relationships/slideLayout" Target="../slideLayouts/slideLayout8.xml"/><Relationship Id="rId7" Type="http://schemas.openxmlformats.org/officeDocument/2006/relationships/hyperlink" Target="https://www.seattlefoundation.org/Blog/Articles/2018/02/black-leadership"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careers.wa.gov/" TargetMode="External"/><Relationship Id="rId5" Type="http://schemas.openxmlformats.org/officeDocument/2006/relationships/hyperlink" Target="https://www.buildwa.org/blog/category/job" TargetMode="External"/><Relationship Id="rId10"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hyperlink" Target="https://paidleave.wa.gov/"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png"/><Relationship Id="rId5" Type="http://schemas.openxmlformats.org/officeDocument/2006/relationships/image" Target="../media/image32.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www.commerce.wa.gov/serving-communities/homelessnes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artisticPlasticWrap/>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DA3B1-85F8-4B51-95B6-BDDF16F358FF}"/>
              </a:ext>
            </a:extLst>
          </p:cNvPr>
          <p:cNvSpPr>
            <a:spLocks noGrp="1"/>
          </p:cNvSpPr>
          <p:nvPr>
            <p:ph type="ctrTitle"/>
          </p:nvPr>
        </p:nvSpPr>
        <p:spPr>
          <a:xfrm>
            <a:off x="1047750" y="213425"/>
            <a:ext cx="10096500" cy="920750"/>
          </a:xfrm>
        </p:spPr>
        <p:txBody>
          <a:bodyPr>
            <a:noAutofit/>
          </a:bodyPr>
          <a:lstStyle/>
          <a:p>
            <a:r>
              <a:rPr lang="en-US" sz="4800" dirty="0">
                <a:solidFill>
                  <a:srgbClr val="FFFF00"/>
                </a:solidFill>
              </a:rPr>
              <a:t>Navigating the Pandemic</a:t>
            </a:r>
          </a:p>
        </p:txBody>
      </p:sp>
      <p:sp>
        <p:nvSpPr>
          <p:cNvPr id="3" name="Subtitle 2">
            <a:extLst>
              <a:ext uri="{FF2B5EF4-FFF2-40B4-BE49-F238E27FC236}">
                <a16:creationId xmlns:a16="http://schemas.microsoft.com/office/drawing/2014/main" id="{98ACD44C-88EA-4854-B39D-5EEC3BEF4AE4}"/>
              </a:ext>
            </a:extLst>
          </p:cNvPr>
          <p:cNvSpPr>
            <a:spLocks noGrp="1"/>
          </p:cNvSpPr>
          <p:nvPr>
            <p:ph type="subTitle" idx="1"/>
          </p:nvPr>
        </p:nvSpPr>
        <p:spPr>
          <a:xfrm>
            <a:off x="1047750" y="5581273"/>
            <a:ext cx="10096500" cy="447675"/>
          </a:xfrm>
        </p:spPr>
        <p:txBody>
          <a:bodyPr>
            <a:noAutofit/>
          </a:bodyPr>
          <a:lstStyle/>
          <a:p>
            <a:r>
              <a:rPr lang="en-US" sz="2800" dirty="0">
                <a:solidFill>
                  <a:srgbClr val="FFFF00"/>
                </a:solidFill>
              </a:rPr>
              <a:t>Presentation for BUILD Black History Month</a:t>
            </a:r>
          </a:p>
        </p:txBody>
      </p:sp>
      <p:pic>
        <p:nvPicPr>
          <p:cNvPr id="7" name="Navigating ">
            <a:hlinkClick r:id="" action="ppaction://media"/>
            <a:extLst>
              <a:ext uri="{FF2B5EF4-FFF2-40B4-BE49-F238E27FC236}">
                <a16:creationId xmlns:a16="http://schemas.microsoft.com/office/drawing/2014/main" id="{C167AC11-7DE0-4D54-9E9D-4AFA970B00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39450" y="5581273"/>
            <a:ext cx="609600" cy="609600"/>
          </a:xfrm>
          <a:prstGeom prst="rect">
            <a:avLst/>
          </a:prstGeom>
        </p:spPr>
      </p:pic>
    </p:spTree>
    <p:extLst>
      <p:ext uri="{BB962C8B-B14F-4D97-AF65-F5344CB8AC3E}">
        <p14:creationId xmlns:p14="http://schemas.microsoft.com/office/powerpoint/2010/main" val="30178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F19C7-A729-492B-8603-0651B356C0B1}"/>
              </a:ext>
            </a:extLst>
          </p:cNvPr>
          <p:cNvSpPr>
            <a:spLocks noGrp="1"/>
          </p:cNvSpPr>
          <p:nvPr>
            <p:ph type="title"/>
          </p:nvPr>
        </p:nvSpPr>
        <p:spPr>
          <a:xfrm>
            <a:off x="762000" y="715964"/>
            <a:ext cx="4040910" cy="646332"/>
          </a:xfrm>
        </p:spPr>
        <p:txBody>
          <a:bodyPr/>
          <a:lstStyle/>
          <a:p>
            <a:r>
              <a:rPr lang="en-US" dirty="0"/>
              <a:t>Food Assistance</a:t>
            </a:r>
          </a:p>
        </p:txBody>
      </p:sp>
      <p:sp>
        <p:nvSpPr>
          <p:cNvPr id="16" name="Text Placeholder 15">
            <a:extLst>
              <a:ext uri="{FF2B5EF4-FFF2-40B4-BE49-F238E27FC236}">
                <a16:creationId xmlns:a16="http://schemas.microsoft.com/office/drawing/2014/main" id="{82B839A9-BE4F-40C7-ABA3-682B626FFB08}"/>
              </a:ext>
            </a:extLst>
          </p:cNvPr>
          <p:cNvSpPr>
            <a:spLocks noGrp="1"/>
          </p:cNvSpPr>
          <p:nvPr>
            <p:ph type="body" sz="quarter" idx="13"/>
          </p:nvPr>
        </p:nvSpPr>
        <p:spPr>
          <a:xfrm>
            <a:off x="283296" y="1431636"/>
            <a:ext cx="11770159" cy="1585012"/>
          </a:xfrm>
        </p:spPr>
        <p:txBody>
          <a:bodyPr>
            <a:normAutofit/>
          </a:bodyPr>
          <a:lstStyle/>
          <a:p>
            <a:r>
              <a:rPr lang="en-US" altLang="en-US" dirty="0"/>
              <a:t>DSHS offers food stamps assistance the SNAP (Supplemental Nutrition Assistance Program, a federally funded program. Family income limits, and food assistance amounts, have increased during COVID. To apply contact: </a:t>
            </a:r>
          </a:p>
          <a:p>
            <a:br>
              <a:rPr lang="en-US" altLang="en-US" dirty="0"/>
            </a:br>
            <a:r>
              <a:rPr lang="en-US" altLang="en-US" dirty="0">
                <a:hlinkClick r:id="rId5"/>
              </a:rPr>
              <a:t>https://www.washingtonconnection.org/home/</a:t>
            </a:r>
            <a:r>
              <a:rPr lang="en-US" altLang="en-US" dirty="0"/>
              <a:t> or call 877-501-2233</a:t>
            </a:r>
          </a:p>
          <a:p>
            <a:endParaRPr lang="en-US" dirty="0"/>
          </a:p>
        </p:txBody>
      </p:sp>
      <p:pic>
        <p:nvPicPr>
          <p:cNvPr id="3" name="Picture 2">
            <a:extLst>
              <a:ext uri="{FF2B5EF4-FFF2-40B4-BE49-F238E27FC236}">
                <a16:creationId xmlns:a16="http://schemas.microsoft.com/office/drawing/2014/main" id="{1AFB460F-BAEB-435F-B485-AD1A7B0DC925}"/>
              </a:ext>
            </a:extLst>
          </p:cNvPr>
          <p:cNvPicPr>
            <a:picLocks noChangeAspect="1"/>
          </p:cNvPicPr>
          <p:nvPr/>
        </p:nvPicPr>
        <p:blipFill>
          <a:blip r:embed="rId6"/>
          <a:stretch>
            <a:fillRect/>
          </a:stretch>
        </p:blipFill>
        <p:spPr>
          <a:xfrm>
            <a:off x="5837275" y="2606275"/>
            <a:ext cx="5785104" cy="3840480"/>
          </a:xfrm>
          <a:prstGeom prst="rect">
            <a:avLst/>
          </a:prstGeom>
        </p:spPr>
      </p:pic>
      <p:graphicFrame>
        <p:nvGraphicFramePr>
          <p:cNvPr id="6" name="Table 5">
            <a:extLst>
              <a:ext uri="{FF2B5EF4-FFF2-40B4-BE49-F238E27FC236}">
                <a16:creationId xmlns:a16="http://schemas.microsoft.com/office/drawing/2014/main" id="{4DFD4CAB-7C8B-4519-9D1E-2354FE0B898A}"/>
              </a:ext>
            </a:extLst>
          </p:cNvPr>
          <p:cNvGraphicFramePr>
            <a:graphicFrameLocks noGrp="1"/>
          </p:cNvGraphicFramePr>
          <p:nvPr>
            <p:extLst>
              <p:ext uri="{D42A27DB-BD31-4B8C-83A1-F6EECF244321}">
                <p14:modId xmlns:p14="http://schemas.microsoft.com/office/powerpoint/2010/main" val="1819023084"/>
              </p:ext>
            </p:extLst>
          </p:nvPr>
        </p:nvGraphicFramePr>
        <p:xfrm>
          <a:off x="762000" y="2707874"/>
          <a:ext cx="3865564" cy="3840480"/>
        </p:xfrm>
        <a:graphic>
          <a:graphicData uri="http://schemas.openxmlformats.org/drawingml/2006/table">
            <a:tbl>
              <a:tblPr/>
              <a:tblGrid>
                <a:gridCol w="1932782">
                  <a:extLst>
                    <a:ext uri="{9D8B030D-6E8A-4147-A177-3AD203B41FA5}">
                      <a16:colId xmlns:a16="http://schemas.microsoft.com/office/drawing/2014/main" val="1759088552"/>
                    </a:ext>
                  </a:extLst>
                </a:gridCol>
                <a:gridCol w="1932782">
                  <a:extLst>
                    <a:ext uri="{9D8B030D-6E8A-4147-A177-3AD203B41FA5}">
                      <a16:colId xmlns:a16="http://schemas.microsoft.com/office/drawing/2014/main" val="1369329260"/>
                    </a:ext>
                  </a:extLst>
                </a:gridCol>
              </a:tblGrid>
              <a:tr h="0">
                <a:tc>
                  <a:txBody>
                    <a:bodyPr/>
                    <a:lstStyle/>
                    <a:p>
                      <a:pPr algn="ctr" fontAlgn="t"/>
                      <a:r>
                        <a:rPr lang="en-US" b="1" dirty="0">
                          <a:solidFill>
                            <a:schemeClr val="bg1"/>
                          </a:solidFill>
                          <a:effectLst/>
                        </a:rPr>
                        <a:t>Family Size</a:t>
                      </a:r>
                    </a:p>
                  </a:txBody>
                  <a:tcPr marL="76200" marR="76200" marT="76200" marB="76200">
                    <a:lnL>
                      <a:noFill/>
                    </a:lnL>
                    <a:lnR>
                      <a:noFill/>
                    </a:lnR>
                    <a:lnT>
                      <a:noFill/>
                    </a:lnT>
                    <a:lnB w="9525" cap="flat" cmpd="sng" algn="ctr">
                      <a:solidFill>
                        <a:srgbClr val="DDDDDD"/>
                      </a:solidFill>
                      <a:prstDash val="solid"/>
                      <a:round/>
                      <a:headEnd type="none" w="med" len="med"/>
                      <a:tailEnd type="none" w="med" len="med"/>
                    </a:lnB>
                    <a:solidFill>
                      <a:srgbClr val="D0E1E2"/>
                    </a:solidFill>
                  </a:tcPr>
                </a:tc>
                <a:tc>
                  <a:txBody>
                    <a:bodyPr/>
                    <a:lstStyle/>
                    <a:p>
                      <a:pPr algn="ctr" fontAlgn="t"/>
                      <a:r>
                        <a:rPr lang="en-US" b="1" dirty="0">
                          <a:solidFill>
                            <a:schemeClr val="bg1"/>
                          </a:solidFill>
                          <a:effectLst/>
                        </a:rPr>
                        <a:t>Monthly</a:t>
                      </a:r>
                    </a:p>
                  </a:txBody>
                  <a:tcPr marL="76200" marR="76200" marT="76200" marB="76200">
                    <a:lnL>
                      <a:noFill/>
                    </a:lnL>
                    <a:lnR>
                      <a:noFill/>
                    </a:lnR>
                    <a:lnT>
                      <a:noFill/>
                    </a:lnT>
                    <a:lnB w="9525" cap="flat" cmpd="sng" algn="ctr">
                      <a:solidFill>
                        <a:srgbClr val="DDDDDD"/>
                      </a:solidFill>
                      <a:prstDash val="solid"/>
                      <a:round/>
                      <a:headEnd type="none" w="med" len="med"/>
                      <a:tailEnd type="none" w="med" len="med"/>
                    </a:lnB>
                    <a:solidFill>
                      <a:srgbClr val="D0E1E2"/>
                    </a:solidFill>
                  </a:tcPr>
                </a:tc>
                <a:extLst>
                  <a:ext uri="{0D108BD9-81ED-4DB2-BD59-A6C34878D82A}">
                    <a16:rowId xmlns:a16="http://schemas.microsoft.com/office/drawing/2014/main" val="1948013723"/>
                  </a:ext>
                </a:extLst>
              </a:tr>
              <a:tr h="0">
                <a:tc>
                  <a:txBody>
                    <a:bodyPr/>
                    <a:lstStyle/>
                    <a:p>
                      <a:pPr algn="ctr" fontAlgn="t"/>
                      <a:r>
                        <a:rPr lang="en-US" b="1">
                          <a:solidFill>
                            <a:schemeClr val="bg1"/>
                          </a:solidFill>
                          <a:effectLst/>
                        </a:rPr>
                        <a:t>1</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b="1">
                          <a:solidFill>
                            <a:schemeClr val="bg1"/>
                          </a:solidFill>
                          <a:effectLst/>
                        </a:rPr>
                        <a:t>$2,127</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147958294"/>
                  </a:ext>
                </a:extLst>
              </a:tr>
              <a:tr h="0">
                <a:tc>
                  <a:txBody>
                    <a:bodyPr/>
                    <a:lstStyle/>
                    <a:p>
                      <a:pPr algn="ctr" fontAlgn="t"/>
                      <a:r>
                        <a:rPr lang="en-US" b="1">
                          <a:solidFill>
                            <a:schemeClr val="bg1"/>
                          </a:solidFill>
                          <a:effectLst/>
                        </a:rPr>
                        <a:t>2</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FEEE0"/>
                    </a:solidFill>
                  </a:tcPr>
                </a:tc>
                <a:tc>
                  <a:txBody>
                    <a:bodyPr/>
                    <a:lstStyle/>
                    <a:p>
                      <a:pPr algn="ctr" fontAlgn="t"/>
                      <a:r>
                        <a:rPr lang="en-US" b="1" dirty="0">
                          <a:solidFill>
                            <a:schemeClr val="bg1"/>
                          </a:solidFill>
                          <a:effectLst/>
                        </a:rPr>
                        <a:t>$2,873</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FEEE0"/>
                    </a:solidFill>
                  </a:tcPr>
                </a:tc>
                <a:extLst>
                  <a:ext uri="{0D108BD9-81ED-4DB2-BD59-A6C34878D82A}">
                    <a16:rowId xmlns:a16="http://schemas.microsoft.com/office/drawing/2014/main" val="1329161127"/>
                  </a:ext>
                </a:extLst>
              </a:tr>
              <a:tr h="0">
                <a:tc>
                  <a:txBody>
                    <a:bodyPr/>
                    <a:lstStyle/>
                    <a:p>
                      <a:pPr algn="ctr" fontAlgn="t"/>
                      <a:r>
                        <a:rPr lang="en-US" b="1">
                          <a:solidFill>
                            <a:schemeClr val="bg1"/>
                          </a:solidFill>
                          <a:effectLst/>
                        </a:rPr>
                        <a:t>3</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b="1">
                          <a:solidFill>
                            <a:schemeClr val="bg1"/>
                          </a:solidFill>
                          <a:effectLst/>
                        </a:rPr>
                        <a:t>$3,620</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052639704"/>
                  </a:ext>
                </a:extLst>
              </a:tr>
              <a:tr h="0">
                <a:tc>
                  <a:txBody>
                    <a:bodyPr/>
                    <a:lstStyle/>
                    <a:p>
                      <a:pPr algn="ctr" fontAlgn="t"/>
                      <a:r>
                        <a:rPr lang="en-US" b="1">
                          <a:solidFill>
                            <a:schemeClr val="bg1"/>
                          </a:solidFill>
                          <a:effectLst/>
                        </a:rPr>
                        <a:t>4</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FEEE0"/>
                    </a:solidFill>
                  </a:tcPr>
                </a:tc>
                <a:tc>
                  <a:txBody>
                    <a:bodyPr/>
                    <a:lstStyle/>
                    <a:p>
                      <a:pPr algn="ctr" fontAlgn="t"/>
                      <a:r>
                        <a:rPr lang="en-US" b="1" dirty="0">
                          <a:solidFill>
                            <a:schemeClr val="bg1"/>
                          </a:solidFill>
                          <a:effectLst/>
                        </a:rPr>
                        <a:t>$4,367</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FEEE0"/>
                    </a:solidFill>
                  </a:tcPr>
                </a:tc>
                <a:extLst>
                  <a:ext uri="{0D108BD9-81ED-4DB2-BD59-A6C34878D82A}">
                    <a16:rowId xmlns:a16="http://schemas.microsoft.com/office/drawing/2014/main" val="784114280"/>
                  </a:ext>
                </a:extLst>
              </a:tr>
              <a:tr h="0">
                <a:tc>
                  <a:txBody>
                    <a:bodyPr/>
                    <a:lstStyle/>
                    <a:p>
                      <a:pPr algn="ctr" fontAlgn="t"/>
                      <a:r>
                        <a:rPr lang="en-US" b="1">
                          <a:solidFill>
                            <a:schemeClr val="bg1"/>
                          </a:solidFill>
                          <a:effectLst/>
                        </a:rPr>
                        <a:t>5</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b="1">
                          <a:solidFill>
                            <a:schemeClr val="bg1"/>
                          </a:solidFill>
                          <a:effectLst/>
                        </a:rPr>
                        <a:t>$5,113</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594800553"/>
                  </a:ext>
                </a:extLst>
              </a:tr>
              <a:tr h="0">
                <a:tc>
                  <a:txBody>
                    <a:bodyPr/>
                    <a:lstStyle/>
                    <a:p>
                      <a:pPr algn="ctr" fontAlgn="t"/>
                      <a:r>
                        <a:rPr lang="en-US" b="1">
                          <a:solidFill>
                            <a:schemeClr val="bg1"/>
                          </a:solidFill>
                          <a:effectLst/>
                        </a:rPr>
                        <a:t>6</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FEEE0"/>
                    </a:solidFill>
                  </a:tcPr>
                </a:tc>
                <a:tc>
                  <a:txBody>
                    <a:bodyPr/>
                    <a:lstStyle/>
                    <a:p>
                      <a:pPr algn="ctr" fontAlgn="t"/>
                      <a:r>
                        <a:rPr lang="en-US" b="1">
                          <a:solidFill>
                            <a:schemeClr val="bg1"/>
                          </a:solidFill>
                          <a:effectLst/>
                        </a:rPr>
                        <a:t>$5,860</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FEEE0"/>
                    </a:solidFill>
                  </a:tcPr>
                </a:tc>
                <a:extLst>
                  <a:ext uri="{0D108BD9-81ED-4DB2-BD59-A6C34878D82A}">
                    <a16:rowId xmlns:a16="http://schemas.microsoft.com/office/drawing/2014/main" val="3332227587"/>
                  </a:ext>
                </a:extLst>
              </a:tr>
              <a:tr h="0">
                <a:tc>
                  <a:txBody>
                    <a:bodyPr/>
                    <a:lstStyle/>
                    <a:p>
                      <a:pPr algn="ctr" fontAlgn="t"/>
                      <a:r>
                        <a:rPr lang="en-US" b="1">
                          <a:solidFill>
                            <a:schemeClr val="bg1"/>
                          </a:solidFill>
                          <a:effectLst/>
                        </a:rPr>
                        <a:t>7</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b="1">
                          <a:solidFill>
                            <a:schemeClr val="bg1"/>
                          </a:solidFill>
                          <a:effectLst/>
                        </a:rPr>
                        <a:t>$6,607</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562304935"/>
                  </a:ext>
                </a:extLst>
              </a:tr>
              <a:tr h="0">
                <a:tc>
                  <a:txBody>
                    <a:bodyPr/>
                    <a:lstStyle/>
                    <a:p>
                      <a:pPr algn="ctr" fontAlgn="t"/>
                      <a:r>
                        <a:rPr lang="en-US" b="1" dirty="0">
                          <a:solidFill>
                            <a:schemeClr val="bg1"/>
                          </a:solidFill>
                          <a:effectLst/>
                        </a:rPr>
                        <a:t>8</a:t>
                      </a:r>
                    </a:p>
                  </a:txBody>
                  <a:tcPr marL="76200" marR="76200" marT="76200" marB="76200">
                    <a:lnL>
                      <a:noFill/>
                    </a:lnL>
                    <a:lnR>
                      <a:noFill/>
                    </a:lnR>
                    <a:lnT w="9525" cap="flat" cmpd="sng" algn="ctr">
                      <a:solidFill>
                        <a:srgbClr val="DDDDDD"/>
                      </a:solidFill>
                      <a:prstDash val="solid"/>
                      <a:round/>
                      <a:headEnd type="none" w="med" len="med"/>
                      <a:tailEnd type="none" w="med" len="med"/>
                    </a:lnT>
                    <a:lnB>
                      <a:noFill/>
                    </a:lnB>
                    <a:solidFill>
                      <a:srgbClr val="E6E5CF"/>
                    </a:solidFill>
                  </a:tcPr>
                </a:tc>
                <a:tc>
                  <a:txBody>
                    <a:bodyPr/>
                    <a:lstStyle/>
                    <a:p>
                      <a:pPr algn="ctr" fontAlgn="t"/>
                      <a:r>
                        <a:rPr lang="en-US" b="1" dirty="0">
                          <a:solidFill>
                            <a:schemeClr val="bg1"/>
                          </a:solidFill>
                          <a:effectLst/>
                        </a:rPr>
                        <a:t>$7,354</a:t>
                      </a:r>
                    </a:p>
                  </a:txBody>
                  <a:tcPr marL="76200" marR="76200" marT="76200" marB="76200">
                    <a:lnL>
                      <a:noFill/>
                    </a:lnL>
                    <a:lnR>
                      <a:noFill/>
                    </a:lnR>
                    <a:lnT w="9525" cap="flat" cmpd="sng" algn="ctr">
                      <a:solidFill>
                        <a:srgbClr val="DDDDDD"/>
                      </a:solidFill>
                      <a:prstDash val="solid"/>
                      <a:round/>
                      <a:headEnd type="none" w="med" len="med"/>
                      <a:tailEnd type="none" w="med" len="med"/>
                    </a:lnT>
                    <a:lnB>
                      <a:noFill/>
                    </a:lnB>
                    <a:solidFill>
                      <a:srgbClr val="E6E5CF"/>
                    </a:solidFill>
                  </a:tcPr>
                </a:tc>
                <a:extLst>
                  <a:ext uri="{0D108BD9-81ED-4DB2-BD59-A6C34878D82A}">
                    <a16:rowId xmlns:a16="http://schemas.microsoft.com/office/drawing/2014/main" val="2820041227"/>
                  </a:ext>
                </a:extLst>
              </a:tr>
            </a:tbl>
          </a:graphicData>
        </a:graphic>
      </p:graphicFrame>
      <p:pic>
        <p:nvPicPr>
          <p:cNvPr id="7" name="SNAP ">
            <a:hlinkClick r:id="" action="ppaction://media"/>
            <a:extLst>
              <a:ext uri="{FF2B5EF4-FFF2-40B4-BE49-F238E27FC236}">
                <a16:creationId xmlns:a16="http://schemas.microsoft.com/office/drawing/2014/main" id="{F0889B43-70D7-4132-BB5D-6130D79604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86757" y="429530"/>
            <a:ext cx="609600" cy="609600"/>
          </a:xfrm>
          <a:prstGeom prst="rect">
            <a:avLst/>
          </a:prstGeom>
        </p:spPr>
      </p:pic>
    </p:spTree>
    <p:extLst>
      <p:ext uri="{BB962C8B-B14F-4D97-AF65-F5344CB8AC3E}">
        <p14:creationId xmlns:p14="http://schemas.microsoft.com/office/powerpoint/2010/main" val="267079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9E06D0-4A25-4108-87FF-81BE7DAB367F}"/>
              </a:ext>
            </a:extLst>
          </p:cNvPr>
          <p:cNvPicPr>
            <a:picLocks noChangeAspect="1"/>
          </p:cNvPicPr>
          <p:nvPr/>
        </p:nvPicPr>
        <p:blipFill>
          <a:blip r:embed="rId5"/>
          <a:stretch>
            <a:fillRect/>
          </a:stretch>
        </p:blipFill>
        <p:spPr>
          <a:xfrm>
            <a:off x="167883" y="462463"/>
            <a:ext cx="5944115" cy="1896020"/>
          </a:xfrm>
          <a:prstGeom prst="rect">
            <a:avLst/>
          </a:prstGeom>
        </p:spPr>
      </p:pic>
      <p:pic>
        <p:nvPicPr>
          <p:cNvPr id="12" name="Picture 11">
            <a:extLst>
              <a:ext uri="{FF2B5EF4-FFF2-40B4-BE49-F238E27FC236}">
                <a16:creationId xmlns:a16="http://schemas.microsoft.com/office/drawing/2014/main" id="{311DDFF0-12B9-4951-A529-9A47007991A9}"/>
              </a:ext>
            </a:extLst>
          </p:cNvPr>
          <p:cNvPicPr>
            <a:picLocks noChangeAspect="1"/>
          </p:cNvPicPr>
          <p:nvPr/>
        </p:nvPicPr>
        <p:blipFill>
          <a:blip r:embed="rId6"/>
          <a:stretch>
            <a:fillRect/>
          </a:stretch>
        </p:blipFill>
        <p:spPr>
          <a:xfrm>
            <a:off x="6286882" y="1192135"/>
            <a:ext cx="5944115" cy="4163929"/>
          </a:xfrm>
          <a:prstGeom prst="rect">
            <a:avLst/>
          </a:prstGeom>
        </p:spPr>
      </p:pic>
      <p:pic>
        <p:nvPicPr>
          <p:cNvPr id="13" name="Picture 12">
            <a:extLst>
              <a:ext uri="{FF2B5EF4-FFF2-40B4-BE49-F238E27FC236}">
                <a16:creationId xmlns:a16="http://schemas.microsoft.com/office/drawing/2014/main" id="{39E624AC-6038-4195-AB9B-9E781DACF8A9}"/>
              </a:ext>
            </a:extLst>
          </p:cNvPr>
          <p:cNvPicPr>
            <a:picLocks noChangeAspect="1"/>
          </p:cNvPicPr>
          <p:nvPr/>
        </p:nvPicPr>
        <p:blipFill>
          <a:blip r:embed="rId7"/>
          <a:stretch>
            <a:fillRect/>
          </a:stretch>
        </p:blipFill>
        <p:spPr>
          <a:xfrm>
            <a:off x="151880" y="2358483"/>
            <a:ext cx="5944115" cy="1536325"/>
          </a:xfrm>
          <a:prstGeom prst="rect">
            <a:avLst/>
          </a:prstGeom>
        </p:spPr>
      </p:pic>
      <p:sp>
        <p:nvSpPr>
          <p:cNvPr id="15" name="TextBox 14">
            <a:extLst>
              <a:ext uri="{FF2B5EF4-FFF2-40B4-BE49-F238E27FC236}">
                <a16:creationId xmlns:a16="http://schemas.microsoft.com/office/drawing/2014/main" id="{3B6D20DB-77EF-4A42-A66E-876560399727}"/>
              </a:ext>
            </a:extLst>
          </p:cNvPr>
          <p:cNvSpPr txBox="1"/>
          <p:nvPr/>
        </p:nvSpPr>
        <p:spPr>
          <a:xfrm>
            <a:off x="151880" y="4224090"/>
            <a:ext cx="5944115" cy="1754326"/>
          </a:xfrm>
          <a:prstGeom prst="rect">
            <a:avLst/>
          </a:prstGeom>
          <a:noFill/>
        </p:spPr>
        <p:txBody>
          <a:bodyPr wrap="square" rtlCol="0">
            <a:spAutoFit/>
          </a:bodyPr>
          <a:lstStyle/>
          <a:p>
            <a:r>
              <a:rPr lang="en-US" b="1" dirty="0" err="1">
                <a:solidFill>
                  <a:schemeClr val="bg1"/>
                </a:solidFill>
              </a:rPr>
              <a:t>LIHEAP</a:t>
            </a:r>
            <a:r>
              <a:rPr lang="en-US" b="1" dirty="0">
                <a:solidFill>
                  <a:schemeClr val="bg1"/>
                </a:solidFill>
              </a:rPr>
              <a:t> (Low Income Home Energy Assistance Program may have assistance available for bills to those who qualify. Applications can be found through your county assistance program:</a:t>
            </a:r>
            <a:r>
              <a:rPr lang="en-US" dirty="0"/>
              <a:t> </a:t>
            </a:r>
            <a:r>
              <a:rPr lang="en-US" dirty="0">
                <a:hlinkClick r:id="rId8"/>
              </a:rPr>
              <a:t>https://fortress.wa.gov/com/liheappublic/map.aspx</a:t>
            </a:r>
            <a:endParaRPr lang="en-US" dirty="0"/>
          </a:p>
          <a:p>
            <a:endParaRPr lang="en-US" dirty="0"/>
          </a:p>
        </p:txBody>
      </p:sp>
      <p:pic>
        <p:nvPicPr>
          <p:cNvPr id="3" name="UTC">
            <a:hlinkClick r:id="" action="ppaction://media"/>
            <a:extLst>
              <a:ext uri="{FF2B5EF4-FFF2-40B4-BE49-F238E27FC236}">
                <a16:creationId xmlns:a16="http://schemas.microsoft.com/office/drawing/2014/main" id="{31CCF7A2-771C-4833-BD28-5EA836299B4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46412" y="6216748"/>
            <a:ext cx="609600" cy="609600"/>
          </a:xfrm>
          <a:prstGeom prst="rect">
            <a:avLst/>
          </a:prstGeom>
        </p:spPr>
      </p:pic>
    </p:spTree>
    <p:extLst>
      <p:ext uri="{BB962C8B-B14F-4D97-AF65-F5344CB8AC3E}">
        <p14:creationId xmlns:p14="http://schemas.microsoft.com/office/powerpoint/2010/main" val="66866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8">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442344" y="429774"/>
            <a:ext cx="6271569" cy="1311664"/>
          </a:xfrm>
        </p:spPr>
        <p:txBody>
          <a:bodyPr vert="horz" lIns="91440" tIns="45720" rIns="91440" bIns="45720" rtlCol="0" anchor="ctr">
            <a:normAutofit/>
          </a:bodyPr>
          <a:lstStyle/>
          <a:p>
            <a:pPr algn="l" defTabSz="914400">
              <a:lnSpc>
                <a:spcPct val="90000"/>
              </a:lnSpc>
            </a:pPr>
            <a:r>
              <a:rPr lang="en-US" sz="4400" b="1" dirty="0">
                <a:solidFill>
                  <a:srgbClr val="000000"/>
                </a:solidFill>
                <a:latin typeface="+mj-lt"/>
                <a:ea typeface="+mj-ea"/>
                <a:cs typeface="+mj-cs"/>
              </a:rPr>
              <a:t>Education from Home</a:t>
            </a:r>
            <a:br>
              <a:rPr lang="en-US" sz="4400" b="1" dirty="0">
                <a:solidFill>
                  <a:srgbClr val="000000"/>
                </a:solidFill>
                <a:latin typeface="+mj-lt"/>
                <a:ea typeface="+mj-ea"/>
                <a:cs typeface="+mj-cs"/>
              </a:rPr>
            </a:br>
            <a:r>
              <a:rPr lang="en-US" sz="4400" b="1" dirty="0">
                <a:solidFill>
                  <a:srgbClr val="000000"/>
                </a:solidFill>
                <a:latin typeface="+mj-lt"/>
                <a:ea typeface="+mj-ea"/>
                <a:cs typeface="+mj-cs"/>
              </a:rPr>
              <a:t>Resources Online</a:t>
            </a:r>
            <a:endParaRPr lang="en-US" sz="4400" dirty="0">
              <a:solidFill>
                <a:srgbClr val="000000"/>
              </a:solidFill>
              <a:latin typeface="+mj-lt"/>
              <a:ea typeface="+mj-ea"/>
              <a:cs typeface="+mj-cs"/>
            </a:endParaRPr>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a:xfrm>
            <a:off x="369455" y="2171212"/>
            <a:ext cx="5449454" cy="4686788"/>
          </a:xfrm>
        </p:spPr>
        <p:txBody>
          <a:bodyPr vert="horz" lIns="91440" tIns="45720" rIns="91440" bIns="45720" rtlCol="0" anchor="ctr">
            <a:normAutofit/>
          </a:bodyPr>
          <a:lstStyle/>
          <a:p>
            <a:pPr algn="l">
              <a:spcAft>
                <a:spcPts val="600"/>
              </a:spcAft>
            </a:pPr>
            <a:r>
              <a:rPr lang="en-US" b="1" i="0" dirty="0">
                <a:solidFill>
                  <a:srgbClr val="231F20"/>
                </a:solidFill>
                <a:effectLst/>
                <a:latin typeface="Arial" panose="020B0604020202020204" pitchFamily="34" charset="0"/>
                <a:cs typeface="Arial" panose="020B0604020202020204" pitchFamily="34" charset="0"/>
              </a:rPr>
              <a:t>Students Helping Seattle</a:t>
            </a:r>
            <a:r>
              <a:rPr lang="en-US" b="0" i="0" dirty="0">
                <a:solidFill>
                  <a:srgbClr val="231F20"/>
                </a:solidFill>
                <a:effectLst/>
                <a:latin typeface="Arial" panose="020B0604020202020204" pitchFamily="34" charset="0"/>
                <a:cs typeface="Arial" panose="020B0604020202020204" pitchFamily="34" charset="0"/>
              </a:rPr>
              <a:t>: Visit</a:t>
            </a:r>
            <a:r>
              <a:rPr lang="en-US" b="0" i="0" dirty="0">
                <a:solidFill>
                  <a:srgbClr val="FF0000"/>
                </a:solidFill>
                <a:effectLst/>
                <a:latin typeface="Arial" panose="020B0604020202020204" pitchFamily="34" charset="0"/>
                <a:cs typeface="Arial" panose="020B0604020202020204" pitchFamily="34" charset="0"/>
              </a:rPr>
              <a:t> </a:t>
            </a:r>
            <a:r>
              <a:rPr lang="en-US" b="0" i="0" u="none" strike="noStrike" dirty="0">
                <a:solidFill>
                  <a:srgbClr val="FF0000"/>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www.studentshelpingstudentsseattle.com</a:t>
            </a:r>
            <a:r>
              <a:rPr lang="en-US" b="0" i="0" dirty="0">
                <a:solidFill>
                  <a:srgbClr val="FF0000"/>
                </a:solidFill>
                <a:effectLst/>
                <a:latin typeface="Arial" panose="020B0604020202020204" pitchFamily="34" charset="0"/>
                <a:cs typeface="Arial" panose="020B0604020202020204" pitchFamily="34" charset="0"/>
              </a:rPr>
              <a:t> </a:t>
            </a:r>
            <a:r>
              <a:rPr lang="en-US" b="0" i="0" dirty="0">
                <a:solidFill>
                  <a:srgbClr val="231F20"/>
                </a:solidFill>
                <a:effectLst/>
                <a:latin typeface="Arial" panose="020B0604020202020204" pitchFamily="34" charset="0"/>
                <a:cs typeface="Arial" panose="020B0604020202020204" pitchFamily="34" charset="0"/>
              </a:rPr>
              <a:t>to volunteer to become a tutor or to join the waiting list to be matched with a tutor. </a:t>
            </a:r>
          </a:p>
          <a:p>
            <a:pPr algn="l">
              <a:spcAft>
                <a:spcPts val="600"/>
              </a:spcAft>
            </a:pPr>
            <a:endParaRPr lang="en-US" b="0" i="0" dirty="0">
              <a:solidFill>
                <a:srgbClr val="231F20"/>
              </a:solidFill>
              <a:effectLst/>
              <a:latin typeface="Arial" panose="020B0604020202020204" pitchFamily="34" charset="0"/>
              <a:cs typeface="Arial" panose="020B0604020202020204" pitchFamily="34" charset="0"/>
            </a:endParaRPr>
          </a:p>
          <a:p>
            <a:pPr algn="l">
              <a:spcAft>
                <a:spcPts val="600"/>
              </a:spcAft>
            </a:pPr>
            <a:r>
              <a:rPr lang="en-US" b="1" dirty="0">
                <a:solidFill>
                  <a:srgbClr val="231F20"/>
                </a:solidFill>
                <a:latin typeface="Arial" panose="020B0604020202020204" pitchFamily="34" charset="0"/>
                <a:cs typeface="Arial" panose="020B0604020202020204" pitchFamily="34" charset="0"/>
              </a:rPr>
              <a:t>Pierce County Library System:</a:t>
            </a:r>
            <a:br>
              <a:rPr lang="en-US" b="1" dirty="0">
                <a:solidFill>
                  <a:srgbClr val="231F20"/>
                </a:solidFill>
                <a:latin typeface="Arial" panose="020B0604020202020204" pitchFamily="34" charset="0"/>
                <a:cs typeface="Arial" panose="020B0604020202020204" pitchFamily="34" charset="0"/>
              </a:rPr>
            </a:br>
            <a:r>
              <a:rPr lang="en-US" b="1" i="0" dirty="0">
                <a:solidFill>
                  <a:srgbClr val="205396"/>
                </a:solidFill>
                <a:effectLst/>
                <a:latin typeface="Arial" panose="020B0604020202020204" pitchFamily="34" charset="0"/>
                <a:cs typeface="Arial" panose="020B0604020202020204" pitchFamily="34" charset="0"/>
              </a:rPr>
              <a:t>Online Homework Help -</a:t>
            </a:r>
            <a:r>
              <a:rPr lang="en-US" b="1" dirty="0">
                <a:solidFill>
                  <a:srgbClr val="205396"/>
                </a:solidFill>
                <a:latin typeface="Arial" panose="020B0604020202020204" pitchFamily="34" charset="0"/>
                <a:cs typeface="Arial" panose="020B0604020202020204" pitchFamily="34" charset="0"/>
              </a:rPr>
              <a:t> </a:t>
            </a:r>
            <a:r>
              <a:rPr lang="en-US" b="0" i="0" dirty="0">
                <a:solidFill>
                  <a:srgbClr val="224488"/>
                </a:solidFill>
                <a:effectLst/>
                <a:latin typeface="Arial" panose="020B0604020202020204" pitchFamily="34" charset="0"/>
                <a:cs typeface="Arial" panose="020B0604020202020204" pitchFamily="34" charset="0"/>
              </a:rPr>
              <a:t>Online tutors are available every day* from 1 - 10 p.m., for one-on-one homework help. Live FAFSA help is also available.</a:t>
            </a:r>
            <a:r>
              <a:rPr lang="en-US" b="0" i="0" dirty="0">
                <a:solidFill>
                  <a:srgbClr val="FF0000"/>
                </a:solidFill>
                <a:effectLst/>
                <a:latin typeface="Arial" panose="020B0604020202020204" pitchFamily="34" charset="0"/>
                <a:cs typeface="Arial" panose="020B0604020202020204" pitchFamily="34" charset="0"/>
              </a:rPr>
              <a:t> </a:t>
            </a:r>
            <a:r>
              <a:rPr lang="en-US" b="0" i="0" dirty="0">
                <a:solidFill>
                  <a:srgbClr val="FF0000"/>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https://www.piercecountylibrary.org/kids-teens/tools-students/online-homework-help.htm</a:t>
            </a:r>
            <a:endParaRPr lang="en-US" b="0" i="0" dirty="0">
              <a:solidFill>
                <a:srgbClr val="FF0000"/>
              </a:solidFill>
              <a:effectLst/>
              <a:latin typeface="Arial" panose="020B0604020202020204" pitchFamily="34" charset="0"/>
              <a:cs typeface="Arial" panose="020B0604020202020204" pitchFamily="34" charset="0"/>
            </a:endParaRPr>
          </a:p>
          <a:p>
            <a:pPr algn="l">
              <a:spcAft>
                <a:spcPts val="600"/>
              </a:spcAft>
            </a:pPr>
            <a:endParaRPr lang="en-US" b="0" i="0" dirty="0">
              <a:solidFill>
                <a:srgbClr val="FF0000"/>
              </a:solidFill>
              <a:effectLst/>
              <a:latin typeface="Arial" panose="020B0604020202020204" pitchFamily="34" charset="0"/>
              <a:cs typeface="Arial" panose="020B0604020202020204" pitchFamily="34" charset="0"/>
            </a:endParaRPr>
          </a:p>
          <a:p>
            <a:pPr algn="l">
              <a:spcAft>
                <a:spcPts val="600"/>
              </a:spcAft>
            </a:pPr>
            <a:r>
              <a:rPr lang="en-US" b="0" i="0" dirty="0">
                <a:solidFill>
                  <a:schemeClr val="bg1"/>
                </a:solidFill>
                <a:effectLst/>
                <a:latin typeface="Arial" panose="020B0604020202020204" pitchFamily="34" charset="0"/>
                <a:cs typeface="Arial" panose="020B0604020202020204" pitchFamily="34" charset="0"/>
              </a:rPr>
              <a:t>Youth Tutoring Program – Catholic Community Services</a:t>
            </a:r>
            <a:br>
              <a:rPr lang="en-US" b="0" i="0" dirty="0">
                <a:solidFill>
                  <a:schemeClr val="bg1"/>
                </a:solidFill>
                <a:effectLst/>
                <a:latin typeface="Arial" panose="020B0604020202020204" pitchFamily="34" charset="0"/>
                <a:cs typeface="Arial" panose="020B0604020202020204" pitchFamily="34" charset="0"/>
              </a:rPr>
            </a:br>
            <a:r>
              <a:rPr lang="en-US" b="0" i="0" dirty="0">
                <a:solidFill>
                  <a:schemeClr val="bg1"/>
                </a:solidFill>
                <a:effectLst/>
                <a:latin typeface="Arial" panose="020B0604020202020204" pitchFamily="34" charset="0"/>
                <a:cs typeface="Arial" panose="020B0604020202020204" pitchFamily="34" charset="0"/>
              </a:rPr>
              <a:t>Statewide resources</a:t>
            </a:r>
            <a:r>
              <a:rPr lang="en-US" b="0" i="0" dirty="0">
                <a:solidFill>
                  <a:srgbClr val="FF0000"/>
                </a:solidFill>
                <a:effectLst/>
                <a:latin typeface="Arial" panose="020B0604020202020204" pitchFamily="34" charset="0"/>
                <a:cs typeface="Arial" panose="020B0604020202020204" pitchFamily="34" charset="0"/>
              </a:rPr>
              <a:t> </a:t>
            </a:r>
            <a:r>
              <a:rPr lang="en-US" b="0" i="0" dirty="0">
                <a:solidFill>
                  <a:srgbClr val="FF0000"/>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https://ccsww.org/get-help/child-youth-family-services/youth-tutoring-program/</a:t>
            </a:r>
            <a:endParaRPr lang="en-US" b="0" i="0" dirty="0">
              <a:solidFill>
                <a:srgbClr val="FF0000"/>
              </a:solidFill>
              <a:effectLst/>
              <a:latin typeface="Arial" panose="020B0604020202020204" pitchFamily="34" charset="0"/>
              <a:cs typeface="Arial" panose="020B0604020202020204" pitchFamily="34" charset="0"/>
            </a:endParaRPr>
          </a:p>
          <a:p>
            <a:pPr algn="l">
              <a:spcAft>
                <a:spcPts val="600"/>
              </a:spcAft>
            </a:pPr>
            <a:endParaRPr lang="en-US" sz="1600" b="0" i="0" dirty="0">
              <a:solidFill>
                <a:srgbClr val="FF0000"/>
              </a:solidFill>
              <a:effectLst/>
              <a:latin typeface="Arial" panose="020B0604020202020204" pitchFamily="34" charset="0"/>
              <a:cs typeface="Arial" panose="020B0604020202020204" pitchFamily="34" charset="0"/>
            </a:endParaRPr>
          </a:p>
          <a:p>
            <a:pPr algn="l">
              <a:spcAft>
                <a:spcPts val="600"/>
              </a:spcAft>
            </a:pPr>
            <a:endParaRPr lang="en-US" sz="2000" b="1" i="0" dirty="0">
              <a:solidFill>
                <a:srgbClr val="205396"/>
              </a:solidFill>
              <a:effectLst/>
              <a:latin typeface="Open Sans"/>
            </a:endParaRPr>
          </a:p>
          <a:p>
            <a:pPr algn="l">
              <a:spcAft>
                <a:spcPts val="600"/>
              </a:spcAft>
            </a:pPr>
            <a:endParaRPr lang="en-US" sz="2000" dirty="0">
              <a:solidFill>
                <a:srgbClr val="000000"/>
              </a:solidFill>
            </a:endParaRPr>
          </a:p>
        </p:txBody>
      </p:sp>
      <p:sp>
        <p:nvSpPr>
          <p:cNvPr id="21"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D35F0FFD-F677-47C4-9CD5-0E4A8F30A426}"/>
              </a:ext>
            </a:extLst>
          </p:cNvPr>
          <p:cNvPicPr>
            <a:picLocks noChangeAspect="1"/>
          </p:cNvPicPr>
          <p:nvPr/>
        </p:nvPicPr>
        <p:blipFill rotWithShape="1">
          <a:blip r:embed="rId9"/>
          <a:srcRect l="37110" r="27239"/>
          <a:stretch/>
        </p:blipFill>
        <p:spPr>
          <a:xfrm>
            <a:off x="6316798" y="770037"/>
            <a:ext cx="5875204"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3" name="School Help ">
            <a:hlinkClick r:id="" action="ppaction://media"/>
            <a:extLst>
              <a:ext uri="{FF2B5EF4-FFF2-40B4-BE49-F238E27FC236}">
                <a16:creationId xmlns:a16="http://schemas.microsoft.com/office/drawing/2014/main" id="{DDD99C62-1DE3-4E53-B9AB-0F0AC96B285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3350" y="205405"/>
            <a:ext cx="609600" cy="609600"/>
          </a:xfrm>
          <a:prstGeom prst="rect">
            <a:avLst/>
          </a:prstGeom>
        </p:spPr>
      </p:pic>
    </p:spTree>
    <p:extLst>
      <p:ext uri="{BB962C8B-B14F-4D97-AF65-F5344CB8AC3E}">
        <p14:creationId xmlns:p14="http://schemas.microsoft.com/office/powerpoint/2010/main" val="244378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838201" y="365125"/>
            <a:ext cx="5393360" cy="1325563"/>
          </a:xfrm>
        </p:spPr>
        <p:txBody>
          <a:bodyPr vert="horz" lIns="91440" tIns="45720" rIns="91440" bIns="45720" rtlCol="0" anchor="ctr">
            <a:normAutofit/>
          </a:bodyPr>
          <a:lstStyle/>
          <a:p>
            <a:pPr algn="l" defTabSz="914400">
              <a:lnSpc>
                <a:spcPct val="90000"/>
              </a:lnSpc>
            </a:pPr>
            <a:r>
              <a:rPr lang="en-US" sz="3700" b="1">
                <a:latin typeface="+mj-lt"/>
                <a:ea typeface="+mj-ea"/>
                <a:cs typeface="+mj-cs"/>
              </a:rPr>
              <a:t>Education from Home Resources Online</a:t>
            </a:r>
            <a:endParaRPr lang="en-US" sz="3700">
              <a:latin typeface="+mj-lt"/>
              <a:ea typeface="+mj-ea"/>
              <a:cs typeface="+mj-cs"/>
            </a:endParaRPr>
          </a:p>
        </p:txBody>
      </p:sp>
      <p:sp>
        <p:nvSpPr>
          <p:cNvPr id="43" name="Freeform: Shape 42">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D35F0FFD-F677-47C4-9CD5-0E4A8F30A426}"/>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2254" r="10996"/>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9" name="Freeform: Shape 48">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51" name="Straight Connector 50">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3" name="Freeform: Shape 52">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5" name="Freeform: Shape 54">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a:xfrm>
            <a:off x="311422" y="1825625"/>
            <a:ext cx="7440552" cy="4351338"/>
          </a:xfrm>
        </p:spPr>
        <p:txBody>
          <a:bodyPr vert="horz" lIns="91440" tIns="45720" rIns="91440" bIns="45720" rtlCol="0">
            <a:normAutofit/>
          </a:bodyPr>
          <a:lstStyle/>
          <a:p>
            <a:pPr marL="457200" indent="-228600" algn="l">
              <a:buFont typeface="Arial" panose="020B0604020202020204" pitchFamily="34" charset="0"/>
              <a:buChar char="•"/>
            </a:pPr>
            <a:r>
              <a:rPr lang="en-US" sz="1500" dirty="0"/>
              <a:t>League of Education Voters Resources for Online Learning. </a:t>
            </a:r>
            <a:r>
              <a:rPr lang="en-US" sz="1500" dirty="0">
                <a:hlinkClick r:id="rId7">
                  <a:extLst>
                    <a:ext uri="{A12FA001-AC4F-418D-AE19-62706E023703}">
                      <ahyp:hlinkClr xmlns:ahyp="http://schemas.microsoft.com/office/drawing/2018/hyperlinkcolor" val="tx"/>
                    </a:ext>
                  </a:extLst>
                </a:hlinkClick>
              </a:rPr>
              <a:t>https://educationvoters.org/resources/covid-19-resources/</a:t>
            </a:r>
            <a:br>
              <a:rPr lang="en-US" sz="1500" dirty="0"/>
            </a:br>
            <a:endParaRPr lang="en-US" sz="1500" dirty="0"/>
          </a:p>
          <a:p>
            <a:pPr marL="457200" indent="-228600" algn="l">
              <a:buFont typeface="Arial" panose="020B0604020202020204" pitchFamily="34" charset="0"/>
              <a:buChar char="•"/>
            </a:pPr>
            <a:r>
              <a:rPr lang="en-US" sz="1500" dirty="0"/>
              <a:t>Everyone On- Low Cost Internet Service and Computers </a:t>
            </a:r>
            <a:r>
              <a:rPr lang="en-US" sz="1500" dirty="0">
                <a:hlinkClick r:id="rId8">
                  <a:extLst>
                    <a:ext uri="{A12FA001-AC4F-418D-AE19-62706E023703}">
                      <ahyp:hlinkClr xmlns:ahyp="http://schemas.microsoft.com/office/drawing/2018/hyperlinkcolor" val="tx"/>
                    </a:ext>
                  </a:extLst>
                </a:hlinkClick>
              </a:rPr>
              <a:t>https://www.everyoneon.org/find-offers</a:t>
            </a:r>
            <a:br>
              <a:rPr lang="en-US" sz="1500" dirty="0"/>
            </a:br>
            <a:endParaRPr lang="en-US" sz="1500" dirty="0"/>
          </a:p>
          <a:p>
            <a:pPr marL="457200" indent="-228600" algn="l">
              <a:buFont typeface="Arial" panose="020B0604020202020204" pitchFamily="34" charset="0"/>
              <a:buChar char="•"/>
            </a:pPr>
            <a:r>
              <a:rPr lang="en-US" sz="1500" dirty="0"/>
              <a:t>50 Local Free high speed Wi-Fi Locations is not available </a:t>
            </a:r>
            <a:r>
              <a:rPr lang="en-US" sz="1500" dirty="0">
                <a:hlinkClick r:id="rId9">
                  <a:extLst>
                    <a:ext uri="{A12FA001-AC4F-418D-AE19-62706E023703}">
                      <ahyp:hlinkClr xmlns:ahyp="http://schemas.microsoft.com/office/drawing/2018/hyperlinkcolor" val="tx"/>
                    </a:ext>
                  </a:extLst>
                </a:hlinkClick>
              </a:rPr>
              <a:t>https://www.tacomalearns.org</a:t>
            </a:r>
            <a:br>
              <a:rPr lang="en-US" sz="1500" dirty="0"/>
            </a:br>
            <a:endParaRPr lang="en-US" sz="1500" dirty="0"/>
          </a:p>
          <a:p>
            <a:pPr marL="457200" indent="-228600" algn="l">
              <a:buFont typeface="Arial" panose="020B0604020202020204" pitchFamily="34" charset="0"/>
              <a:buChar char="•"/>
            </a:pPr>
            <a:r>
              <a:rPr lang="en-US" sz="1500" dirty="0"/>
              <a:t>COVID-19 Resources for King County </a:t>
            </a:r>
            <a:r>
              <a:rPr lang="en-US" sz="1500" dirty="0">
                <a:hlinkClick r:id="rId10">
                  <a:extLst>
                    <a:ext uri="{A12FA001-AC4F-418D-AE19-62706E023703}">
                      <ahyp:hlinkClr xmlns:ahyp="http://schemas.microsoft.com/office/drawing/2018/hyperlinkcolor" val="tx"/>
                    </a:ext>
                  </a:extLst>
                </a:hlinkClick>
              </a:rPr>
              <a:t>https://www.kingcounty.gov/depts/health/covid-19/schools-childcare.aspx</a:t>
            </a:r>
            <a:br>
              <a:rPr lang="en-US" sz="1500" dirty="0"/>
            </a:br>
            <a:endParaRPr lang="en-US" sz="1500" dirty="0"/>
          </a:p>
          <a:p>
            <a:pPr marL="457200" indent="-228600" algn="l">
              <a:buFont typeface="Arial" panose="020B0604020202020204" pitchFamily="34" charset="0"/>
              <a:buChar char="•"/>
            </a:pPr>
            <a:r>
              <a:rPr lang="en-US" sz="1500" dirty="0"/>
              <a:t>Thurston County Public School Resources </a:t>
            </a:r>
            <a:r>
              <a:rPr lang="en-US" sz="1500" dirty="0">
                <a:hlinkClick r:id="rId11">
                  <a:extLst>
                    <a:ext uri="{A12FA001-AC4F-418D-AE19-62706E023703}">
                      <ahyp:hlinkClr xmlns:ahyp="http://schemas.microsoft.com/office/drawing/2018/hyperlinkcolor" val="tx"/>
                    </a:ext>
                  </a:extLst>
                </a:hlinkClick>
              </a:rPr>
              <a:t>https://www.nthurston.k12.wa.us/keeplearning</a:t>
            </a:r>
            <a:br>
              <a:rPr lang="en-US" sz="1500" dirty="0"/>
            </a:br>
            <a:endParaRPr lang="en-US" sz="1500" dirty="0"/>
          </a:p>
          <a:p>
            <a:pPr marL="457200" indent="-228600" algn="l">
              <a:buFont typeface="Arial" panose="020B0604020202020204" pitchFamily="34" charset="0"/>
              <a:buChar char="•"/>
            </a:pPr>
            <a:r>
              <a:rPr lang="en-US" sz="1500" dirty="0"/>
              <a:t> Thurston County Internet Access Program </a:t>
            </a:r>
            <a:r>
              <a:rPr lang="en-US" sz="1500" dirty="0">
                <a:hlinkClick r:id="rId12">
                  <a:extLst>
                    <a:ext uri="{A12FA001-AC4F-418D-AE19-62706E023703}">
                      <ahyp:hlinkClr xmlns:ahyp="http://schemas.microsoft.com/office/drawing/2018/hyperlinkcolor" val="tx"/>
                    </a:ext>
                  </a:extLst>
                </a:hlinkClick>
              </a:rPr>
              <a:t>https://www.nthurston.k12.wa.us/freeinternet</a:t>
            </a:r>
            <a:endParaRPr lang="en-US" sz="1500" dirty="0"/>
          </a:p>
          <a:p>
            <a:pPr indent="-228600" algn="l">
              <a:spcAft>
                <a:spcPts val="600"/>
              </a:spcAft>
              <a:buFont typeface="Arial" panose="020B0604020202020204" pitchFamily="34" charset="0"/>
              <a:buChar char="•"/>
            </a:pPr>
            <a:endParaRPr lang="en-US" sz="1500" b="1" i="0" dirty="0">
              <a:effectLst/>
            </a:endParaRPr>
          </a:p>
          <a:p>
            <a:pPr indent="-228600" algn="l">
              <a:spcAft>
                <a:spcPts val="600"/>
              </a:spcAft>
              <a:buFont typeface="Arial" panose="020B0604020202020204" pitchFamily="34" charset="0"/>
              <a:buChar char="•"/>
            </a:pPr>
            <a:endParaRPr lang="en-US" sz="1500" dirty="0"/>
          </a:p>
        </p:txBody>
      </p:sp>
      <p:pic>
        <p:nvPicPr>
          <p:cNvPr id="5" name="more school help ">
            <a:hlinkClick r:id="" action="ppaction://media"/>
            <a:extLst>
              <a:ext uri="{FF2B5EF4-FFF2-40B4-BE49-F238E27FC236}">
                <a16:creationId xmlns:a16="http://schemas.microsoft.com/office/drawing/2014/main" id="{2D7C4D58-ADBE-4E9B-8C39-96D9B151CAD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53799" y="5872163"/>
            <a:ext cx="609600" cy="609600"/>
          </a:xfrm>
          <a:prstGeom prst="rect">
            <a:avLst/>
          </a:prstGeom>
        </p:spPr>
      </p:pic>
    </p:spTree>
    <p:extLst>
      <p:ext uri="{BB962C8B-B14F-4D97-AF65-F5344CB8AC3E}">
        <p14:creationId xmlns:p14="http://schemas.microsoft.com/office/powerpoint/2010/main" val="4169909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7">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B4C7B55-30A7-476C-9515-A33AE74FF202}"/>
              </a:ext>
            </a:extLst>
          </p:cNvPr>
          <p:cNvPicPr>
            <a:picLocks noChangeAspect="1"/>
          </p:cNvPicPr>
          <p:nvPr/>
        </p:nvPicPr>
        <p:blipFill rotWithShape="1">
          <a:blip r:embed="rId4"/>
          <a:srcRect l="1120" r="2266" b="2"/>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0" name="Arc 19">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5B34254B-4837-4E59-8D24-19908000C6C3}"/>
              </a:ext>
            </a:extLst>
          </p:cNvPr>
          <p:cNvSpPr>
            <a:spLocks noGrp="1"/>
          </p:cNvSpPr>
          <p:nvPr>
            <p:ph type="title"/>
          </p:nvPr>
        </p:nvSpPr>
        <p:spPr>
          <a:xfrm>
            <a:off x="5024582" y="113520"/>
            <a:ext cx="6523950" cy="469468"/>
          </a:xfrm>
        </p:spPr>
        <p:txBody>
          <a:bodyPr vert="horz" lIns="91440" tIns="45720" rIns="91440" bIns="45720" rtlCol="0" anchor="ctr">
            <a:normAutofit fontScale="90000"/>
          </a:bodyPr>
          <a:lstStyle/>
          <a:p>
            <a:r>
              <a:rPr lang="en-US" sz="3200" dirty="0">
                <a:latin typeface="+mj-lt"/>
                <a:ea typeface="+mj-ea"/>
                <a:cs typeface="+mj-cs"/>
              </a:rPr>
              <a:t>Mental Health Resources</a:t>
            </a:r>
          </a:p>
        </p:txBody>
      </p:sp>
      <p:sp>
        <p:nvSpPr>
          <p:cNvPr id="3" name="Text Placeholder 2">
            <a:extLst>
              <a:ext uri="{FF2B5EF4-FFF2-40B4-BE49-F238E27FC236}">
                <a16:creationId xmlns:a16="http://schemas.microsoft.com/office/drawing/2014/main" id="{D3316BC9-7937-4417-B232-1B37F4796011}"/>
              </a:ext>
            </a:extLst>
          </p:cNvPr>
          <p:cNvSpPr>
            <a:spLocks noGrp="1"/>
          </p:cNvSpPr>
          <p:nvPr>
            <p:ph type="body" sz="quarter" idx="11"/>
          </p:nvPr>
        </p:nvSpPr>
        <p:spPr>
          <a:xfrm>
            <a:off x="5091193" y="582988"/>
            <a:ext cx="6457339" cy="6143276"/>
          </a:xfrm>
        </p:spPr>
        <p:txBody>
          <a:bodyPr vert="horz" lIns="91440" tIns="45720" rIns="91440" bIns="45720" rtlCol="0">
            <a:normAutofit/>
          </a:bodyPr>
          <a:lstStyle/>
          <a:p>
            <a:pPr lvl="1" indent="-228600"/>
            <a:r>
              <a:rPr lang="en-US" sz="2000" b="1" dirty="0">
                <a:solidFill>
                  <a:srgbClr val="FFFF00"/>
                </a:solidFill>
                <a:latin typeface="Abadi" panose="020B0604020202020204" pitchFamily="34" charset="0"/>
              </a:rPr>
              <a:t>Employee Assistance Program</a:t>
            </a:r>
            <a:br>
              <a:rPr lang="en-US" sz="2000" dirty="0">
                <a:latin typeface="Abadi" panose="020B0604020202020204" pitchFamily="34" charset="0"/>
              </a:rPr>
            </a:br>
            <a:r>
              <a:rPr lang="en-US" sz="2000" b="0" i="0" dirty="0">
                <a:effectLst/>
                <a:latin typeface="Abadi" panose="020B0604020202020204" pitchFamily="34" charset="0"/>
              </a:rPr>
              <a:t>To access </a:t>
            </a:r>
            <a:r>
              <a:rPr lang="en-US" sz="2000" b="0" i="0" dirty="0" err="1">
                <a:effectLst/>
                <a:latin typeface="Abadi" panose="020B0604020202020204" pitchFamily="34" charset="0"/>
              </a:rPr>
              <a:t>EAP</a:t>
            </a:r>
            <a:r>
              <a:rPr lang="en-US" sz="2000" b="0" i="0" dirty="0">
                <a:effectLst/>
                <a:latin typeface="Abadi" panose="020B0604020202020204" pitchFamily="34" charset="0"/>
              </a:rPr>
              <a:t> counseling services, complete an </a:t>
            </a:r>
            <a:r>
              <a:rPr lang="en-US" sz="2000" b="0" i="0" u="sng" dirty="0">
                <a:effectLst/>
                <a:latin typeface="Abadi" panose="020B0604020202020204" pitchFamily="34" charset="0"/>
                <a:hlinkClick r:id="rId5">
                  <a:extLst>
                    <a:ext uri="{A12FA001-AC4F-418D-AE19-62706E023703}">
                      <ahyp:hlinkClr xmlns:ahyp="http://schemas.microsoft.com/office/drawing/2018/hyperlinkcolor" val="tx"/>
                    </a:ext>
                  </a:extLst>
                </a:hlinkClick>
              </a:rPr>
              <a:t>Online Referral Request</a:t>
            </a:r>
            <a:r>
              <a:rPr lang="en-US" sz="2000" b="0" i="0" dirty="0">
                <a:effectLst/>
                <a:latin typeface="Abadi" panose="020B0604020202020204" pitchFamily="34" charset="0"/>
              </a:rPr>
              <a:t> or call 877-313-4455.</a:t>
            </a:r>
            <a:br>
              <a:rPr lang="en-US" sz="2000" b="0" i="0" dirty="0">
                <a:effectLst/>
                <a:latin typeface="Abadi" panose="020B0604020202020204" pitchFamily="34" charset="0"/>
              </a:rPr>
            </a:br>
            <a:r>
              <a:rPr lang="en-US" sz="2000" b="0" i="0" dirty="0" err="1">
                <a:effectLst/>
                <a:latin typeface="Abadi" panose="020B0604020202020204" pitchFamily="34" charset="0"/>
              </a:rPr>
              <a:t>EAP</a:t>
            </a:r>
            <a:r>
              <a:rPr lang="en-US" sz="2000" b="0" i="0" dirty="0">
                <a:effectLst/>
                <a:latin typeface="Abadi" panose="020B0604020202020204" pitchFamily="34" charset="0"/>
              </a:rPr>
              <a:t> also offers webinars like: Navigating Change, Self-Care, Working from Home, Working with People in Crisis</a:t>
            </a:r>
            <a:endParaRPr lang="en-US" sz="2000" dirty="0">
              <a:latin typeface="Abadi" panose="020B0604020202020204" pitchFamily="34" charset="0"/>
            </a:endParaRPr>
          </a:p>
          <a:p>
            <a:pPr indent="-228600">
              <a:buFont typeface="Arial" panose="020B0604020202020204" pitchFamily="34" charset="0"/>
              <a:buChar char="•"/>
            </a:pPr>
            <a:r>
              <a:rPr lang="en-US" sz="2000" b="0" dirty="0">
                <a:solidFill>
                  <a:srgbClr val="FFFF00"/>
                </a:solidFill>
                <a:latin typeface="Abadi" panose="020B0604020202020204" pitchFamily="34" charset="0"/>
              </a:rPr>
              <a:t>NAMI Washington</a:t>
            </a:r>
            <a:br>
              <a:rPr lang="en-US" sz="2000" dirty="0">
                <a:latin typeface="Abadi" panose="020B0604020202020204" pitchFamily="34" charset="0"/>
              </a:rPr>
            </a:br>
            <a:r>
              <a:rPr lang="en-US" sz="2000" b="1" i="0" dirty="0">
                <a:effectLst/>
                <a:latin typeface="Abadi" panose="020B0604020202020204" pitchFamily="34" charset="0"/>
              </a:rPr>
              <a:t>If you are experiencing a mental health emergency, please call the </a:t>
            </a:r>
            <a:r>
              <a:rPr lang="en-US" sz="2000" b="1" i="0" u="none" strike="noStrike" dirty="0">
                <a:effectLst/>
                <a:latin typeface="Abadi" panose="020B0604020202020204" pitchFamily="34" charset="0"/>
                <a:hlinkClick r:id="rId6"/>
              </a:rPr>
              <a:t>Crisis Clinic</a:t>
            </a:r>
            <a:r>
              <a:rPr lang="en-US" sz="2000" b="1" i="0" dirty="0">
                <a:effectLst/>
                <a:latin typeface="Abadi" panose="020B0604020202020204" pitchFamily="34" charset="0"/>
              </a:rPr>
              <a:t> at </a:t>
            </a:r>
            <a:r>
              <a:rPr lang="en-US" sz="2000" b="1" i="0" dirty="0">
                <a:solidFill>
                  <a:srgbClr val="FF0000"/>
                </a:solidFill>
                <a:effectLst/>
                <a:latin typeface="Abadi" panose="020B0604020202020204" pitchFamily="34" charset="0"/>
              </a:rPr>
              <a:t>866-427-4747</a:t>
            </a:r>
            <a:r>
              <a:rPr lang="en-US" sz="2000" b="1" i="0" dirty="0">
                <a:effectLst/>
                <a:latin typeface="Abadi" panose="020B0604020202020204" pitchFamily="34" charset="0"/>
              </a:rPr>
              <a:t> OR 206-461-3222</a:t>
            </a:r>
            <a:endParaRPr lang="en-US" sz="2000" b="0" i="0" dirty="0">
              <a:effectLst/>
              <a:latin typeface="Abadi" panose="020B0604020202020204" pitchFamily="34" charset="0"/>
            </a:endParaRPr>
          </a:p>
          <a:p>
            <a:pPr indent="-228600">
              <a:buFont typeface="Arial" panose="020B0604020202020204" pitchFamily="34" charset="0"/>
              <a:buChar char="•"/>
            </a:pPr>
            <a:r>
              <a:rPr lang="en-US" sz="2000" b="1" i="0" dirty="0">
                <a:effectLst/>
                <a:latin typeface="Abadi" panose="020B0604020202020204" pitchFamily="34" charset="0"/>
              </a:rPr>
              <a:t>Crisis Text Line</a:t>
            </a:r>
            <a:r>
              <a:rPr lang="en-US" sz="2000" b="0" i="0" dirty="0">
                <a:effectLst/>
                <a:latin typeface="Abadi" panose="020B0604020202020204" pitchFamily="34" charset="0"/>
              </a:rPr>
              <a:t>: </a:t>
            </a:r>
            <a:r>
              <a:rPr lang="en-US" sz="2000" b="0" i="0" u="none" strike="noStrike" dirty="0">
                <a:effectLst/>
                <a:latin typeface="Abadi" panose="020B0604020202020204" pitchFamily="34" charset="0"/>
                <a:hlinkClick r:id="rId7"/>
              </a:rPr>
              <a:t>crisistextline.org</a:t>
            </a:r>
            <a:r>
              <a:rPr lang="en-US" sz="2000" b="0" i="0" dirty="0">
                <a:effectLst/>
                <a:latin typeface="Abadi" panose="020B0604020202020204" pitchFamily="34" charset="0"/>
              </a:rPr>
              <a:t> - </a:t>
            </a:r>
            <a:r>
              <a:rPr lang="en-US" sz="2000" b="0" i="0" dirty="0">
                <a:solidFill>
                  <a:srgbClr val="FF0000"/>
                </a:solidFill>
                <a:effectLst/>
                <a:latin typeface="Abadi" panose="020B0604020202020204" pitchFamily="34" charset="0"/>
              </a:rPr>
              <a:t>text</a:t>
            </a:r>
            <a:br>
              <a:rPr lang="en-US" sz="2000" b="0" i="0" dirty="0">
                <a:solidFill>
                  <a:srgbClr val="FF0000"/>
                </a:solidFill>
                <a:effectLst/>
                <a:latin typeface="Abadi" panose="020B0604020202020204" pitchFamily="34" charset="0"/>
              </a:rPr>
            </a:br>
            <a:br>
              <a:rPr lang="en-US" sz="2000" b="0" i="0" dirty="0">
                <a:solidFill>
                  <a:srgbClr val="FF0000"/>
                </a:solidFill>
                <a:effectLst/>
                <a:latin typeface="Abadi" panose="020B0604020202020204" pitchFamily="34" charset="0"/>
              </a:rPr>
            </a:br>
            <a:r>
              <a:rPr lang="en-US" sz="2000" b="0" i="0" dirty="0">
                <a:solidFill>
                  <a:srgbClr val="FFFF00"/>
                </a:solidFill>
                <a:effectLst/>
                <a:latin typeface="Abadi" panose="020B0604020202020204" pitchFamily="34" charset="0"/>
              </a:rPr>
              <a:t>Software Apps that can help</a:t>
            </a:r>
          </a:p>
          <a:p>
            <a:pPr lvl="1" indent="-228600"/>
            <a:r>
              <a:rPr lang="en-US" sz="2000" dirty="0">
                <a:latin typeface="Abadi" panose="020B0604020202020204" pitchFamily="34" charset="0"/>
              </a:rPr>
              <a:t>Do It Online with </a:t>
            </a:r>
            <a:r>
              <a:rPr lang="en-US" sz="2000" dirty="0">
                <a:solidFill>
                  <a:srgbClr val="FF0000"/>
                </a:solidFill>
                <a:latin typeface="Abadi" panose="020B0604020202020204" pitchFamily="34" charset="0"/>
                <a:hlinkClick r:id="rId8">
                  <a:extLst>
                    <a:ext uri="{A12FA001-AC4F-418D-AE19-62706E023703}">
                      <ahyp:hlinkClr xmlns:ahyp="http://schemas.microsoft.com/office/drawing/2018/hyperlinkcolor" val="tx"/>
                    </a:ext>
                  </a:extLst>
                </a:hlinkClick>
              </a:rPr>
              <a:t>www.talkspace.com</a:t>
            </a:r>
            <a:endParaRPr lang="en-US" sz="2000" dirty="0">
              <a:solidFill>
                <a:srgbClr val="FF0000"/>
              </a:solidFill>
              <a:latin typeface="Abadi" panose="020B0604020202020204" pitchFamily="34" charset="0"/>
            </a:endParaRPr>
          </a:p>
          <a:p>
            <a:pPr lvl="1" indent="-228600"/>
            <a:r>
              <a:rPr lang="en-US" sz="2000" u="sng" dirty="0">
                <a:hlinkClick r:id="rId9"/>
              </a:rPr>
              <a:t>Teen Link</a:t>
            </a:r>
            <a:r>
              <a:rPr lang="en-US" sz="2000" dirty="0"/>
              <a:t>: call or text 866-833-6546</a:t>
            </a:r>
          </a:p>
          <a:p>
            <a:pPr lvl="1" indent="-228600"/>
            <a:r>
              <a:rPr lang="en-US" sz="2000" dirty="0">
                <a:latin typeface="Abadi" panose="020B0604020202020204" pitchFamily="34" charset="0"/>
              </a:rPr>
              <a:t>Sleep more. Stress less. Live better with </a:t>
            </a:r>
            <a:r>
              <a:rPr lang="en-US" sz="2000" dirty="0">
                <a:solidFill>
                  <a:srgbClr val="00B0F0"/>
                </a:solidFill>
                <a:latin typeface="Abadi" panose="020B0604020202020204" pitchFamily="34" charset="0"/>
                <a:hlinkClick r:id="rId10">
                  <a:extLst>
                    <a:ext uri="{A12FA001-AC4F-418D-AE19-62706E023703}">
                      <ahyp:hlinkClr xmlns:ahyp="http://schemas.microsoft.com/office/drawing/2018/hyperlinkcolor" val="tx"/>
                    </a:ext>
                  </a:extLst>
                </a:hlinkClick>
              </a:rPr>
              <a:t>www.calm.com</a:t>
            </a:r>
            <a:r>
              <a:rPr lang="en-US" sz="2000" dirty="0">
                <a:solidFill>
                  <a:srgbClr val="00B0F0"/>
                </a:solidFill>
                <a:latin typeface="Abadi" panose="020B0604020202020204" pitchFamily="34" charset="0"/>
              </a:rPr>
              <a:t>   </a:t>
            </a:r>
          </a:p>
          <a:p>
            <a:pPr lvl="1" indent="-228600"/>
            <a:r>
              <a:rPr lang="en-US" sz="2000" dirty="0">
                <a:solidFill>
                  <a:srgbClr val="00B0F0"/>
                </a:solidFill>
                <a:latin typeface="Abadi" panose="020B0604020202020204" pitchFamily="34" charset="0"/>
              </a:rPr>
              <a:t>HowRightNow.org</a:t>
            </a:r>
          </a:p>
          <a:p>
            <a:pPr lvl="1" indent="-228600"/>
            <a:r>
              <a:rPr lang="en-US" sz="2000" dirty="0">
                <a:solidFill>
                  <a:srgbClr val="00B0F0"/>
                </a:solidFill>
                <a:latin typeface="Abadi" panose="020B0604020202020204" pitchFamily="34" charset="0"/>
              </a:rPr>
              <a:t>Happify</a:t>
            </a:r>
            <a:endParaRPr lang="en-US" sz="1900" dirty="0">
              <a:solidFill>
                <a:srgbClr val="00B0F0"/>
              </a:solidFill>
              <a:latin typeface="Abadi" panose="020B0604020202020204" pitchFamily="34" charset="0"/>
            </a:endParaRPr>
          </a:p>
        </p:txBody>
      </p:sp>
      <p:pic>
        <p:nvPicPr>
          <p:cNvPr id="4" name="I'm OK ">
            <a:hlinkClick r:id="" action="ppaction://media"/>
            <a:extLst>
              <a:ext uri="{FF2B5EF4-FFF2-40B4-BE49-F238E27FC236}">
                <a16:creationId xmlns:a16="http://schemas.microsoft.com/office/drawing/2014/main" id="{201CCC27-2F12-497C-BA1B-F07DFA0285B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81900" y="5920818"/>
            <a:ext cx="609600" cy="609600"/>
          </a:xfrm>
          <a:prstGeom prst="rect">
            <a:avLst/>
          </a:prstGeom>
        </p:spPr>
      </p:pic>
    </p:spTree>
    <p:extLst>
      <p:ext uri="{BB962C8B-B14F-4D97-AF65-F5344CB8AC3E}">
        <p14:creationId xmlns:p14="http://schemas.microsoft.com/office/powerpoint/2010/main" val="13200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CE9B458-D7C6-4827-B87F-70CA5C3D4428}"/>
              </a:ext>
            </a:extLst>
          </p:cNvPr>
          <p:cNvSpPr>
            <a:spLocks noGrp="1"/>
          </p:cNvSpPr>
          <p:nvPr>
            <p:ph type="title" idx="4294967295"/>
          </p:nvPr>
        </p:nvSpPr>
        <p:spPr>
          <a:xfrm>
            <a:off x="707654" y="1289765"/>
            <a:ext cx="4990781" cy="4270963"/>
          </a:xfrm>
        </p:spPr>
        <p:txBody>
          <a:bodyPr vert="horz" lIns="91440" tIns="45720" rIns="91440" bIns="45720" rtlCol="0" anchor="ctr">
            <a:normAutofit/>
          </a:bodyPr>
          <a:lstStyle/>
          <a:p>
            <a:pPr lvl="1" indent="-228600" algn="ctr"/>
            <a:r>
              <a:rPr lang="en-US" sz="4000" b="1" dirty="0">
                <a:solidFill>
                  <a:srgbClr val="FF0000"/>
                </a:solidFill>
                <a:latin typeface="Aharoni" panose="02010803020104030203" pitchFamily="2" charset="-79"/>
                <a:cs typeface="Aharoni" panose="02010803020104030203" pitchFamily="2" charset="-79"/>
              </a:rPr>
              <a:t>Suicide Hotline</a:t>
            </a:r>
            <a:br>
              <a:rPr lang="en-US" sz="4000" b="1" dirty="0">
                <a:solidFill>
                  <a:srgbClr val="00B0F0"/>
                </a:solidFill>
                <a:latin typeface="Aharoni" panose="02010803020104030203" pitchFamily="2" charset="-79"/>
                <a:cs typeface="Aharoni" panose="02010803020104030203" pitchFamily="2" charset="-79"/>
              </a:rPr>
            </a:br>
            <a:r>
              <a:rPr lang="en-US" sz="4000" b="1" i="0" dirty="0">
                <a:solidFill>
                  <a:srgbClr val="FFFF00"/>
                </a:solidFill>
                <a:effectLst/>
                <a:latin typeface="Aharoni" panose="02010803020104030203" pitchFamily="2" charset="-79"/>
                <a:cs typeface="Aharoni" panose="02010803020104030203" pitchFamily="2" charset="-79"/>
              </a:rPr>
              <a:t>Help is available.</a:t>
            </a:r>
            <a:br>
              <a:rPr lang="en-US" sz="4000" b="1" i="0" dirty="0">
                <a:solidFill>
                  <a:srgbClr val="FFFF00"/>
                </a:solidFill>
                <a:effectLst/>
                <a:latin typeface="Aharoni" panose="02010803020104030203" pitchFamily="2" charset="-79"/>
                <a:cs typeface="Aharoni" panose="02010803020104030203" pitchFamily="2" charset="-79"/>
              </a:rPr>
            </a:br>
            <a:r>
              <a:rPr lang="en-US" sz="4000" b="1" i="0" dirty="0">
                <a:solidFill>
                  <a:srgbClr val="FFFF00"/>
                </a:solidFill>
                <a:effectLst/>
                <a:latin typeface="Aharoni" panose="02010803020104030203" pitchFamily="2" charset="-79"/>
                <a:cs typeface="Aharoni" panose="02010803020104030203" pitchFamily="2" charset="-79"/>
              </a:rPr>
              <a:t>Speak with </a:t>
            </a:r>
            <a:br>
              <a:rPr lang="en-US" sz="4000" b="1" i="0" dirty="0">
                <a:solidFill>
                  <a:srgbClr val="FFFF00"/>
                </a:solidFill>
                <a:effectLst/>
                <a:latin typeface="Aharoni" panose="02010803020104030203" pitchFamily="2" charset="-79"/>
                <a:cs typeface="Aharoni" panose="02010803020104030203" pitchFamily="2" charset="-79"/>
              </a:rPr>
            </a:br>
            <a:r>
              <a:rPr lang="en-US" sz="4000" b="1" i="0" dirty="0">
                <a:solidFill>
                  <a:srgbClr val="FFFF00"/>
                </a:solidFill>
                <a:effectLst/>
                <a:latin typeface="Aharoni" panose="02010803020104030203" pitchFamily="2" charset="-79"/>
                <a:cs typeface="Aharoni" panose="02010803020104030203" pitchFamily="2" charset="-79"/>
              </a:rPr>
              <a:t>someone today!</a:t>
            </a:r>
            <a:br>
              <a:rPr lang="en-US" sz="4000" b="1" i="0" dirty="0">
                <a:solidFill>
                  <a:srgbClr val="FFFF00"/>
                </a:solidFill>
                <a:effectLst/>
                <a:latin typeface="Aharoni" panose="02010803020104030203" pitchFamily="2" charset="-79"/>
                <a:cs typeface="Aharoni" panose="02010803020104030203" pitchFamily="2" charset="-79"/>
              </a:rPr>
            </a:br>
            <a:r>
              <a:rPr lang="en-US" sz="4000" b="1" i="0" dirty="0">
                <a:solidFill>
                  <a:srgbClr val="FF0000"/>
                </a:solidFill>
                <a:effectLst/>
                <a:latin typeface="Impact" panose="020B0806030902050204" pitchFamily="34" charset="0"/>
                <a:cs typeface="Aharoni" panose="02010803020104030203" pitchFamily="2" charset="-79"/>
              </a:rPr>
              <a:t>800-273-8255</a:t>
            </a:r>
            <a:endParaRPr lang="en-US" sz="4000" b="1" dirty="0">
              <a:solidFill>
                <a:srgbClr val="FF0000"/>
              </a:solidFill>
              <a:latin typeface="Impact" panose="020B0806030902050204" pitchFamily="34" charset="0"/>
              <a:cs typeface="Aharoni" panose="02010803020104030203" pitchFamily="2" charset="-79"/>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2" name="Text Placeholder 1">
            <a:extLst>
              <a:ext uri="{FF2B5EF4-FFF2-40B4-BE49-F238E27FC236}">
                <a16:creationId xmlns:a16="http://schemas.microsoft.com/office/drawing/2014/main" id="{3748C8D4-72F4-44D0-B2CF-D6E96B9A8E05}"/>
              </a:ext>
            </a:extLst>
          </p:cNvPr>
          <p:cNvSpPr>
            <a:spLocks noGrp="1"/>
          </p:cNvSpPr>
          <p:nvPr>
            <p:ph type="body" sz="quarter" idx="4294967295"/>
          </p:nvPr>
        </p:nvSpPr>
        <p:spPr>
          <a:xfrm>
            <a:off x="5941717" y="225084"/>
            <a:ext cx="5742183" cy="6471138"/>
          </a:xfrm>
        </p:spPr>
        <p:txBody>
          <a:bodyPr vert="horz" lIns="91440" tIns="45720" rIns="91440" bIns="45720" rtlCol="0" anchor="ctr">
            <a:normAutofit/>
          </a:bodyPr>
          <a:lstStyle/>
          <a:p>
            <a:r>
              <a:rPr lang="en-US" sz="1800" b="1" u="sng" dirty="0">
                <a:solidFill>
                  <a:schemeClr val="tx1">
                    <a:alpha val="80000"/>
                  </a:schemeClr>
                </a:solidFill>
                <a:hlinkClick r:id="rId4"/>
              </a:rPr>
              <a:t>Suicide Prevention </a:t>
            </a:r>
            <a:r>
              <a:rPr lang="en-US" sz="1800" b="1" u="sng" dirty="0" err="1">
                <a:solidFill>
                  <a:schemeClr val="tx1">
                    <a:alpha val="80000"/>
                  </a:schemeClr>
                </a:solidFill>
                <a:hlinkClick r:id="rId4"/>
              </a:rPr>
              <a:t>Lifeline</a:t>
            </a:r>
            <a:r>
              <a:rPr lang="en-US" sz="1800" dirty="0" err="1">
                <a:solidFill>
                  <a:schemeClr val="tx1">
                    <a:alpha val="80000"/>
                  </a:schemeClr>
                </a:solidFill>
                <a:hlinkClick r:id="rId4"/>
              </a:rPr>
              <a:t>External</a:t>
            </a:r>
            <a:r>
              <a:rPr lang="en-US" sz="1800" dirty="0" err="1">
                <a:solidFill>
                  <a:schemeClr val="tx1">
                    <a:alpha val="80000"/>
                  </a:schemeClr>
                </a:solidFill>
              </a:rPr>
              <a:t>1</a:t>
            </a:r>
            <a:r>
              <a:rPr lang="en-US" sz="1800" dirty="0">
                <a:solidFill>
                  <a:schemeClr val="tx1">
                    <a:alpha val="80000"/>
                  </a:schemeClr>
                </a:solidFill>
              </a:rPr>
              <a:t>-800-273-8255</a:t>
            </a:r>
          </a:p>
          <a:p>
            <a:r>
              <a:rPr lang="en-US" sz="1800" b="1" u="sng" dirty="0" err="1">
                <a:solidFill>
                  <a:schemeClr val="tx1">
                    <a:alpha val="80000"/>
                  </a:schemeClr>
                </a:solidFill>
                <a:hlinkClick r:id="rId5"/>
              </a:rPr>
              <a:t>OK2Talk</a:t>
            </a:r>
            <a:r>
              <a:rPr lang="en-US" sz="1800" b="1" u="sng" dirty="0">
                <a:solidFill>
                  <a:schemeClr val="tx1">
                    <a:alpha val="80000"/>
                  </a:schemeClr>
                </a:solidFill>
                <a:hlinkClick r:id="rId5"/>
              </a:rPr>
              <a:t> Helpline Teen </a:t>
            </a:r>
            <a:r>
              <a:rPr lang="en-US" sz="1800" b="1" u="sng" dirty="0" err="1">
                <a:solidFill>
                  <a:schemeClr val="tx1">
                    <a:alpha val="80000"/>
                  </a:schemeClr>
                </a:solidFill>
                <a:hlinkClick r:id="rId5"/>
              </a:rPr>
              <a:t>Helpline</a:t>
            </a:r>
            <a:r>
              <a:rPr lang="en-US" sz="1800" dirty="0" err="1">
                <a:solidFill>
                  <a:schemeClr val="tx1">
                    <a:alpha val="80000"/>
                  </a:schemeClr>
                </a:solidFill>
                <a:hlinkClick r:id="rId5"/>
              </a:rPr>
              <a:t>External</a:t>
            </a:r>
            <a:r>
              <a:rPr lang="en-US" sz="1800" dirty="0" err="1">
                <a:solidFill>
                  <a:schemeClr val="tx1">
                    <a:alpha val="80000"/>
                  </a:schemeClr>
                </a:solidFill>
              </a:rPr>
              <a:t>1</a:t>
            </a:r>
            <a:r>
              <a:rPr lang="en-US" sz="1800" dirty="0">
                <a:solidFill>
                  <a:schemeClr val="tx1">
                    <a:alpha val="80000"/>
                  </a:schemeClr>
                </a:solidFill>
              </a:rPr>
              <a:t> (800) 273-TALK</a:t>
            </a:r>
          </a:p>
          <a:p>
            <a:r>
              <a:rPr lang="en-US" sz="1800" b="1" u="sng" dirty="0">
                <a:solidFill>
                  <a:schemeClr val="tx1">
                    <a:alpha val="80000"/>
                  </a:schemeClr>
                </a:solidFill>
                <a:hlinkClick r:id="rId6"/>
              </a:rPr>
              <a:t>Crisis Text Line</a:t>
            </a:r>
            <a:r>
              <a:rPr lang="en-US" sz="1800" b="1" u="sng" dirty="0">
                <a:solidFill>
                  <a:schemeClr val="tx1">
                    <a:alpha val="80000"/>
                  </a:schemeClr>
                </a:solidFill>
              </a:rPr>
              <a:t> </a:t>
            </a:r>
            <a:r>
              <a:rPr lang="en-US" sz="1800" dirty="0">
                <a:solidFill>
                  <a:schemeClr val="tx1">
                    <a:alpha val="80000"/>
                  </a:schemeClr>
                </a:solidFill>
              </a:rPr>
              <a:t>Text SIGNS to 741741 for 24/7, anonymous, free crisis counseling</a:t>
            </a:r>
          </a:p>
          <a:p>
            <a:r>
              <a:rPr lang="en-US" sz="1800" dirty="0">
                <a:solidFill>
                  <a:schemeClr val="tx1">
                    <a:alpha val="80000"/>
                  </a:schemeClr>
                </a:solidFill>
              </a:rPr>
              <a:t>If you need someone to talk to about stress due to COVID-19, call </a:t>
            </a:r>
            <a:r>
              <a:rPr lang="en-US" sz="1800" u="sng" dirty="0">
                <a:solidFill>
                  <a:schemeClr val="tx1">
                    <a:alpha val="80000"/>
                  </a:schemeClr>
                </a:solidFill>
                <a:hlinkClick r:id="rId7"/>
              </a:rPr>
              <a:t>Washington Listens</a:t>
            </a:r>
            <a:r>
              <a:rPr lang="en-US" sz="1800" dirty="0">
                <a:solidFill>
                  <a:schemeClr val="tx1">
                    <a:alpha val="80000"/>
                  </a:schemeClr>
                </a:solidFill>
              </a:rPr>
              <a:t> at 1-833-681-0211. Someone is available to talk from Monday – Friday, 9 a.m. to 9 p.m. and weekends from 9 a.m. to 6 p.m. TTY and language access services are available.</a:t>
            </a:r>
          </a:p>
          <a:p>
            <a:r>
              <a:rPr lang="en-US" sz="1800" u="sng" dirty="0">
                <a:solidFill>
                  <a:schemeClr val="tx1">
                    <a:alpha val="80000"/>
                  </a:schemeClr>
                </a:solidFill>
                <a:hlinkClick r:id="rId8"/>
              </a:rPr>
              <a:t>Warm Line</a:t>
            </a:r>
            <a:r>
              <a:rPr lang="en-US" sz="1800" dirty="0">
                <a:solidFill>
                  <a:schemeClr val="tx1">
                    <a:alpha val="80000"/>
                  </a:schemeClr>
                </a:solidFill>
              </a:rPr>
              <a:t> for people living with emotional and mental health challenges: 877-500-WARM (877-500-9276)</a:t>
            </a:r>
          </a:p>
          <a:p>
            <a:r>
              <a:rPr lang="en-US" sz="1800" dirty="0">
                <a:solidFill>
                  <a:schemeClr val="tx1">
                    <a:alpha val="80000"/>
                  </a:schemeClr>
                </a:solidFill>
              </a:rPr>
              <a:t>WA State Behavioral Health Toolbox for Families. </a:t>
            </a:r>
            <a:r>
              <a:rPr lang="en-US" sz="1800" dirty="0">
                <a:solidFill>
                  <a:schemeClr val="tx1">
                    <a:alpha val="80000"/>
                  </a:schemeClr>
                </a:solidFill>
                <a:hlinkClick r:id="rId9"/>
              </a:rPr>
              <a:t>https://www.doh.wa.gov/Portals/1/Documents/1600/coronavirus/BHG-COVID19-FamilyToolbox.pdf</a:t>
            </a:r>
            <a:endParaRPr lang="en-US" sz="1800" dirty="0">
              <a:solidFill>
                <a:schemeClr val="tx1">
                  <a:alpha val="80000"/>
                </a:schemeClr>
              </a:solidFill>
            </a:endParaRPr>
          </a:p>
          <a:p>
            <a:endParaRPr lang="en-US" sz="1800" dirty="0">
              <a:solidFill>
                <a:schemeClr val="tx1">
                  <a:alpha val="80000"/>
                </a:schemeClr>
              </a:solidFill>
            </a:endParaRPr>
          </a:p>
          <a:p>
            <a:pPr marL="0" indent="0">
              <a:buNone/>
            </a:pPr>
            <a:endParaRPr lang="en-US" sz="140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Hotline ">
            <a:hlinkClick r:id="" action="ppaction://media"/>
            <a:extLst>
              <a:ext uri="{FF2B5EF4-FFF2-40B4-BE49-F238E27FC236}">
                <a16:creationId xmlns:a16="http://schemas.microsoft.com/office/drawing/2014/main" id="{A223ED4B-CA00-4005-949C-913429A5F9E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75780" y="5890889"/>
            <a:ext cx="609600" cy="609600"/>
          </a:xfrm>
          <a:prstGeom prst="rect">
            <a:avLst/>
          </a:prstGeom>
        </p:spPr>
      </p:pic>
    </p:spTree>
    <p:extLst>
      <p:ext uri="{BB962C8B-B14F-4D97-AF65-F5344CB8AC3E}">
        <p14:creationId xmlns:p14="http://schemas.microsoft.com/office/powerpoint/2010/main" val="84349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3ED4-2313-44E7-A789-6B8E8FA01DF2}"/>
              </a:ext>
            </a:extLst>
          </p:cNvPr>
          <p:cNvSpPr>
            <a:spLocks noGrp="1"/>
          </p:cNvSpPr>
          <p:nvPr>
            <p:ph type="title"/>
          </p:nvPr>
        </p:nvSpPr>
        <p:spPr>
          <a:xfrm>
            <a:off x="4178105" y="182178"/>
            <a:ext cx="7443216" cy="760358"/>
          </a:xfrm>
        </p:spPr>
        <p:txBody>
          <a:bodyPr/>
          <a:lstStyle/>
          <a:p>
            <a:r>
              <a:rPr lang="en-US" dirty="0"/>
              <a:t>More </a:t>
            </a:r>
            <a:r>
              <a:rPr lang="en-US" dirty="0" err="1"/>
              <a:t>SmartApss</a:t>
            </a:r>
            <a:endParaRPr lang="en-US" dirty="0"/>
          </a:p>
        </p:txBody>
      </p:sp>
      <p:sp>
        <p:nvSpPr>
          <p:cNvPr id="4" name="TextBox 3">
            <a:extLst>
              <a:ext uri="{FF2B5EF4-FFF2-40B4-BE49-F238E27FC236}">
                <a16:creationId xmlns:a16="http://schemas.microsoft.com/office/drawing/2014/main" id="{074DB892-B2D1-4158-8E2C-147F5E1447E6}"/>
              </a:ext>
            </a:extLst>
          </p:cNvPr>
          <p:cNvSpPr txBox="1"/>
          <p:nvPr/>
        </p:nvSpPr>
        <p:spPr>
          <a:xfrm>
            <a:off x="4178104" y="1240454"/>
            <a:ext cx="7624689" cy="4770537"/>
          </a:xfrm>
          <a:prstGeom prst="rect">
            <a:avLst/>
          </a:prstGeom>
          <a:noFill/>
        </p:spPr>
        <p:txBody>
          <a:bodyPr wrap="square">
            <a:spAutoFit/>
          </a:bodyPr>
          <a:lstStyle/>
          <a:p>
            <a:r>
              <a:rPr lang="en-US" sz="2200" u="sng" dirty="0">
                <a:solidFill>
                  <a:srgbClr val="FFC000"/>
                </a:solidFill>
                <a:hlinkClick r:id="rId4">
                  <a:extLst>
                    <a:ext uri="{A12FA001-AC4F-418D-AE19-62706E023703}">
                      <ahyp:hlinkClr xmlns:ahyp="http://schemas.microsoft.com/office/drawing/2018/hyperlinkcolor" val="tx"/>
                    </a:ext>
                  </a:extLst>
                </a:hlinkClick>
              </a:rPr>
              <a:t>Healthy Minds Program</a:t>
            </a:r>
            <a:r>
              <a:rPr lang="en-US" sz="2200" dirty="0">
                <a:solidFill>
                  <a:srgbClr val="FFC000"/>
                </a:solidFill>
              </a:rPr>
              <a:t> app for skill-based meditation learning </a:t>
            </a:r>
          </a:p>
          <a:p>
            <a:br>
              <a:rPr lang="en-US" sz="2200" dirty="0">
                <a:solidFill>
                  <a:srgbClr val="FFC000"/>
                </a:solidFill>
              </a:rPr>
            </a:br>
            <a:r>
              <a:rPr lang="en-US" sz="2200" u="sng" dirty="0">
                <a:solidFill>
                  <a:srgbClr val="FFC000"/>
                </a:solidFill>
                <a:hlinkClick r:id="rId5">
                  <a:extLst>
                    <a:ext uri="{A12FA001-AC4F-418D-AE19-62706E023703}">
                      <ahyp:hlinkClr xmlns:ahyp="http://schemas.microsoft.com/office/drawing/2018/hyperlinkcolor" val="tx"/>
                    </a:ext>
                  </a:extLst>
                </a:hlinkClick>
              </a:rPr>
              <a:t>Care for your coronavirus anxiety</a:t>
            </a:r>
            <a:r>
              <a:rPr lang="en-US" sz="2200" dirty="0">
                <a:solidFill>
                  <a:srgbClr val="FFC000"/>
                </a:solidFill>
              </a:rPr>
              <a:t> — a project by </a:t>
            </a:r>
            <a:r>
              <a:rPr lang="en-US" sz="2200" u="sng" dirty="0">
                <a:solidFill>
                  <a:srgbClr val="FFC000"/>
                </a:solidFill>
                <a:hlinkClick r:id="rId6">
                  <a:extLst>
                    <a:ext uri="{A12FA001-AC4F-418D-AE19-62706E023703}">
                      <ahyp:hlinkClr xmlns:ahyp="http://schemas.microsoft.com/office/drawing/2018/hyperlinkcolor" val="tx"/>
                    </a:ext>
                  </a:extLst>
                </a:hlinkClick>
              </a:rPr>
              <a:t>Shine</a:t>
            </a:r>
            <a:r>
              <a:rPr lang="en-US" sz="2200" u="sng" dirty="0">
                <a:solidFill>
                  <a:srgbClr val="FFC000"/>
                </a:solidFill>
              </a:rPr>
              <a:t> </a:t>
            </a:r>
            <a:r>
              <a:rPr lang="en-US" sz="2200" u="sng" dirty="0">
                <a:solidFill>
                  <a:srgbClr val="FFC000"/>
                </a:solidFill>
                <a:hlinkClick r:id="rId7">
                  <a:extLst>
                    <a:ext uri="{A12FA001-AC4F-418D-AE19-62706E023703}">
                      <ahyp:hlinkClr xmlns:ahyp="http://schemas.microsoft.com/office/drawing/2018/hyperlinkcolor" val="tx"/>
                    </a:ext>
                  </a:extLst>
                </a:hlinkClick>
              </a:rPr>
              <a:t>Connections</a:t>
            </a:r>
            <a:endParaRPr lang="en-US" sz="2200" u="sng" dirty="0">
              <a:solidFill>
                <a:srgbClr val="FFC000"/>
              </a:solidFill>
            </a:endParaRPr>
          </a:p>
          <a:p>
            <a:endParaRPr lang="en-US" sz="2200" u="sng" dirty="0">
              <a:solidFill>
                <a:srgbClr val="FFFFFF"/>
              </a:solidFill>
              <a:hlinkClick r:id="rId8">
                <a:extLst>
                  <a:ext uri="{A12FA001-AC4F-418D-AE19-62706E023703}">
                    <ahyp:hlinkClr xmlns:ahyp="http://schemas.microsoft.com/office/drawing/2018/hyperlinkcolor" val="tx"/>
                  </a:ext>
                </a:extLst>
              </a:hlinkClick>
            </a:endParaRPr>
          </a:p>
          <a:p>
            <a:r>
              <a:rPr lang="en-US" sz="2200" u="sng" dirty="0">
                <a:solidFill>
                  <a:srgbClr val="FFC000"/>
                </a:solidFill>
                <a:hlinkClick r:id="rId8">
                  <a:extLst>
                    <a:ext uri="{A12FA001-AC4F-418D-AE19-62706E023703}">
                      <ahyp:hlinkClr xmlns:ahyp="http://schemas.microsoft.com/office/drawing/2018/hyperlinkcolor" val="tx"/>
                    </a:ext>
                  </a:extLst>
                </a:hlinkClick>
              </a:rPr>
              <a:t>HowRightNow.org</a:t>
            </a:r>
            <a:endParaRPr lang="en-US" sz="2200" u="sng" dirty="0">
              <a:solidFill>
                <a:srgbClr val="FFC000"/>
              </a:solidFill>
            </a:endParaRPr>
          </a:p>
          <a:p>
            <a:endParaRPr lang="en-US" sz="2200" u="sng" dirty="0">
              <a:solidFill>
                <a:srgbClr val="FFFFFF"/>
              </a:solidFill>
              <a:hlinkClick r:id="rId9">
                <a:extLst>
                  <a:ext uri="{A12FA001-AC4F-418D-AE19-62706E023703}">
                    <ahyp:hlinkClr xmlns:ahyp="http://schemas.microsoft.com/office/drawing/2018/hyperlinkcolor" val="tx"/>
                  </a:ext>
                </a:extLst>
              </a:hlinkClick>
            </a:endParaRPr>
          </a:p>
          <a:p>
            <a:r>
              <a:rPr lang="en-US" sz="2200" u="sng" dirty="0">
                <a:solidFill>
                  <a:srgbClr val="FFC000"/>
                </a:solidFill>
                <a:hlinkClick r:id="rId9">
                  <a:extLst>
                    <a:ext uri="{A12FA001-AC4F-418D-AE19-62706E023703}">
                      <ahyp:hlinkClr xmlns:ahyp="http://schemas.microsoft.com/office/drawing/2018/hyperlinkcolor" val="tx"/>
                    </a:ext>
                  </a:extLst>
                </a:hlinkClick>
              </a:rPr>
              <a:t>Headspace</a:t>
            </a:r>
            <a:r>
              <a:rPr lang="en-US" sz="2200" dirty="0">
                <a:solidFill>
                  <a:srgbClr val="FFC000"/>
                </a:solidFill>
              </a:rPr>
              <a:t> guided meditation, articles and videos</a:t>
            </a:r>
          </a:p>
          <a:p>
            <a:endParaRPr lang="en-US" sz="2200" u="sng" dirty="0">
              <a:solidFill>
                <a:srgbClr val="FFFFFF"/>
              </a:solidFill>
              <a:hlinkClick r:id="rId10">
                <a:extLst>
                  <a:ext uri="{A12FA001-AC4F-418D-AE19-62706E023703}">
                    <ahyp:hlinkClr xmlns:ahyp="http://schemas.microsoft.com/office/drawing/2018/hyperlinkcolor" val="tx"/>
                  </a:ext>
                </a:extLst>
              </a:hlinkClick>
            </a:endParaRPr>
          </a:p>
          <a:p>
            <a:r>
              <a:rPr lang="en-US" sz="2200" u="sng" dirty="0">
                <a:solidFill>
                  <a:srgbClr val="FFC000"/>
                </a:solidFill>
                <a:hlinkClick r:id="rId10">
                  <a:extLst>
                    <a:ext uri="{A12FA001-AC4F-418D-AE19-62706E023703}">
                      <ahyp:hlinkClr xmlns:ahyp="http://schemas.microsoft.com/office/drawing/2018/hyperlinkcolor" val="tx"/>
                    </a:ext>
                  </a:extLst>
                </a:hlinkClick>
              </a:rPr>
              <a:t>Stop, Breathe &amp; Think</a:t>
            </a:r>
            <a:r>
              <a:rPr lang="en-US" sz="2200" dirty="0">
                <a:solidFill>
                  <a:srgbClr val="FFC000"/>
                </a:solidFill>
              </a:rPr>
              <a:t> meditation and mindfulness app</a:t>
            </a:r>
          </a:p>
          <a:p>
            <a:endParaRPr lang="en-US" sz="2200" u="sng" dirty="0">
              <a:solidFill>
                <a:srgbClr val="FFFFFF"/>
              </a:solidFill>
              <a:hlinkClick r:id="rId11">
                <a:extLst>
                  <a:ext uri="{A12FA001-AC4F-418D-AE19-62706E023703}">
                    <ahyp:hlinkClr xmlns:ahyp="http://schemas.microsoft.com/office/drawing/2018/hyperlinkcolor" val="tx"/>
                  </a:ext>
                </a:extLst>
              </a:hlinkClick>
            </a:endParaRPr>
          </a:p>
          <a:p>
            <a:r>
              <a:rPr lang="en-US" sz="2200" u="sng" dirty="0">
                <a:solidFill>
                  <a:srgbClr val="FFC000"/>
                </a:solidFill>
                <a:hlinkClick r:id="rId11">
                  <a:extLst>
                    <a:ext uri="{A12FA001-AC4F-418D-AE19-62706E023703}">
                      <ahyp:hlinkClr xmlns:ahyp="http://schemas.microsoft.com/office/drawing/2018/hyperlinkcolor" val="tx"/>
                    </a:ext>
                  </a:extLst>
                </a:hlinkClick>
              </a:rPr>
              <a:t>COVID Coach</a:t>
            </a:r>
            <a:r>
              <a:rPr lang="en-US" sz="2200" dirty="0">
                <a:solidFill>
                  <a:srgbClr val="FFC000"/>
                </a:solidFill>
              </a:rPr>
              <a:t> from the U.S. Department of Veterans Affairs</a:t>
            </a:r>
          </a:p>
          <a:p>
            <a:endParaRPr lang="en-US" dirty="0"/>
          </a:p>
        </p:txBody>
      </p:sp>
      <p:pic>
        <p:nvPicPr>
          <p:cNvPr id="5" name="take care ">
            <a:hlinkClick r:id="" action="ppaction://media"/>
            <a:extLst>
              <a:ext uri="{FF2B5EF4-FFF2-40B4-BE49-F238E27FC236}">
                <a16:creationId xmlns:a16="http://schemas.microsoft.com/office/drawing/2014/main" id="{A7D62209-1584-4D65-9849-789B92E1F8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66750" y="6010991"/>
            <a:ext cx="609600" cy="609600"/>
          </a:xfrm>
          <a:prstGeom prst="rect">
            <a:avLst/>
          </a:prstGeom>
        </p:spPr>
      </p:pic>
    </p:spTree>
    <p:extLst>
      <p:ext uri="{BB962C8B-B14F-4D97-AF65-F5344CB8AC3E}">
        <p14:creationId xmlns:p14="http://schemas.microsoft.com/office/powerpoint/2010/main" val="302692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D5872A3-CFF8-4F36-8446-6F1B04585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47EC0934-1503-4296-A688-FC4E83E3F6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4813"/>
            <a:ext cx="7147352" cy="6333471"/>
            <a:chOff x="329184" y="-555662"/>
            <a:chExt cx="524256" cy="6333471"/>
          </a:xfrm>
        </p:grpSpPr>
        <p:cxnSp>
          <p:nvCxnSpPr>
            <p:cNvPr id="23" name="Straight Connector 22">
              <a:extLst>
                <a:ext uri="{FF2B5EF4-FFF2-40B4-BE49-F238E27FC236}">
                  <a16:creationId xmlns:a16="http://schemas.microsoft.com/office/drawing/2014/main" id="{0C528A17-D3E6-4463-8942-C4991C05B0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99B74AA-0D92-4B16-A6FE-030C4476E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555662"/>
              <a:ext cx="524256" cy="60877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25">
            <a:extLst>
              <a:ext uri="{FF2B5EF4-FFF2-40B4-BE49-F238E27FC236}">
                <a16:creationId xmlns:a16="http://schemas.microsoft.com/office/drawing/2014/main" id="{5E2C537D-FECA-4C7F-A65B-F82518B3A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265180"/>
            <a:ext cx="10999072" cy="575157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B85A430-03E8-48FE-B457-5CDA5BEEACC9}"/>
              </a:ext>
            </a:extLst>
          </p:cNvPr>
          <p:cNvPicPr>
            <a:picLocks noChangeAspect="1"/>
          </p:cNvPicPr>
          <p:nvPr/>
        </p:nvPicPr>
        <p:blipFill rotWithShape="1">
          <a:blip r:embed="rId4"/>
          <a:srcRect b="16133"/>
          <a:stretch/>
        </p:blipFill>
        <p:spPr>
          <a:xfrm>
            <a:off x="1464695" y="341024"/>
            <a:ext cx="9096355" cy="5751572"/>
          </a:xfrm>
          <a:prstGeom prst="rect">
            <a:avLst/>
          </a:prstGeom>
        </p:spPr>
      </p:pic>
      <p:pic>
        <p:nvPicPr>
          <p:cNvPr id="2" name="closing ">
            <a:hlinkClick r:id="" action="ppaction://media"/>
            <a:extLst>
              <a:ext uri="{FF2B5EF4-FFF2-40B4-BE49-F238E27FC236}">
                <a16:creationId xmlns:a16="http://schemas.microsoft.com/office/drawing/2014/main" id="{851553A5-389D-4808-A9CB-32062D284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5529" y="5972319"/>
            <a:ext cx="609600" cy="609600"/>
          </a:xfrm>
          <a:prstGeom prst="rect">
            <a:avLst/>
          </a:prstGeom>
        </p:spPr>
      </p:pic>
    </p:spTree>
    <p:extLst>
      <p:ext uri="{BB962C8B-B14F-4D97-AF65-F5344CB8AC3E}">
        <p14:creationId xmlns:p14="http://schemas.microsoft.com/office/powerpoint/2010/main" val="41356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alpha val="0"/>
          </a:srgb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EE71F49-5D67-4DF3-8FF8-052129B48F74}"/>
              </a:ext>
            </a:extLst>
          </p:cNvPr>
          <p:cNvSpPr>
            <a:spLocks noGrp="1"/>
          </p:cNvSpPr>
          <p:nvPr>
            <p:ph type="title"/>
          </p:nvPr>
        </p:nvSpPr>
        <p:spPr>
          <a:xfrm>
            <a:off x="643468" y="643468"/>
            <a:ext cx="4620584" cy="973460"/>
          </a:xfrm>
        </p:spPr>
        <p:txBody>
          <a:bodyPr vert="horz" lIns="91440" tIns="45720" rIns="91440" bIns="45720" rtlCol="0" anchor="b">
            <a:normAutofit fontScale="90000"/>
          </a:bodyPr>
          <a:lstStyle/>
          <a:p>
            <a:r>
              <a:rPr lang="en-US" sz="4400" kern="1200" dirty="0">
                <a:solidFill>
                  <a:srgbClr val="FFFFFF"/>
                </a:solidFill>
                <a:latin typeface="+mj-lt"/>
                <a:ea typeface="+mj-ea"/>
                <a:cs typeface="+mj-cs"/>
              </a:rPr>
              <a:t>Community Resources </a:t>
            </a:r>
          </a:p>
        </p:txBody>
      </p:sp>
      <p:pic>
        <p:nvPicPr>
          <p:cNvPr id="1026" name="Picture 2" descr="Image result for black hands hearts">
            <a:extLst>
              <a:ext uri="{FF2B5EF4-FFF2-40B4-BE49-F238E27FC236}">
                <a16:creationId xmlns:a16="http://schemas.microsoft.com/office/drawing/2014/main" id="{C40C148F-7D1A-41E2-AA58-45E8108A46A5}"/>
              </a:ext>
            </a:extLst>
          </p:cNvPr>
          <p:cNvPicPr>
            <a:picLocks noGrp="1" noChangeAspect="1" noChangeArrowheads="1"/>
          </p:cNvPicPr>
          <p:nvPr>
            <p:ph type="pic" sz="quarter" idx="10"/>
          </p:nvPr>
        </p:nvPicPr>
        <p:blipFill rotWithShape="1">
          <a:blip r:embed="rId4">
            <a:extLst>
              <a:ext uri="{28A0092B-C50C-407E-A947-70E740481C1C}">
                <a14:useLocalDpi xmlns:a14="http://schemas.microsoft.com/office/drawing/2010/main" val="0"/>
              </a:ext>
            </a:extLst>
          </a:blip>
          <a:srcRect l="4055" t="8166" r="3729" b="8420"/>
          <a:stretch/>
        </p:blipFill>
        <p:spPr bwMode="auto">
          <a:xfrm>
            <a:off x="6314843" y="0"/>
            <a:ext cx="5858107" cy="685554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6" name="Content Placeholder 6" descr="Text&#10;&#10;Description automatically generated">
            <a:extLst>
              <a:ext uri="{FF2B5EF4-FFF2-40B4-BE49-F238E27FC236}">
                <a16:creationId xmlns:a16="http://schemas.microsoft.com/office/drawing/2014/main" id="{252FA99B-C51D-40CE-BC92-8AE6F8B8219B}"/>
              </a:ext>
            </a:extLst>
          </p:cNvPr>
          <p:cNvPicPr/>
          <p:nvPr/>
        </p:nvPicPr>
        <p:blipFill rotWithShape="1">
          <a:blip r:embed="rId5">
            <a:alphaModFix amt="40000"/>
            <a:extLst>
              <a:ext uri="{BEBA8EAE-BF5A-486C-A8C5-ECC9F3942E4B}">
                <a14:imgProps xmlns:a14="http://schemas.microsoft.com/office/drawing/2010/main">
                  <a14:imgLayer r:embed="rId6">
                    <a14:imgEffect>
                      <a14:colorTemperature colorTemp="11500"/>
                    </a14:imgEffect>
                  </a14:imgLayer>
                </a14:imgProps>
              </a:ext>
              <a:ext uri="{837473B0-CC2E-450A-ABE3-18F120FF3D39}">
                <a1611:picAttrSrcUrl xmlns:a1611="http://schemas.microsoft.com/office/drawing/2016/11/main" r:id="rId7"/>
              </a:ext>
            </a:extLst>
          </a:blip>
          <a:srcRect l="1751" t="216" r="2893" b="-216"/>
          <a:stretch/>
        </p:blipFill>
        <p:spPr>
          <a:xfrm>
            <a:off x="643467" y="2257938"/>
            <a:ext cx="5311283" cy="3668752"/>
          </a:xfrm>
          <a:prstGeom prst="rect">
            <a:avLst/>
          </a:prstGeom>
          <a:solidFill>
            <a:srgbClr val="FFC000">
              <a:alpha val="92000"/>
            </a:srgbClr>
          </a:solidFill>
        </p:spPr>
      </p:pic>
      <p:pic>
        <p:nvPicPr>
          <p:cNvPr id="2" name="Together ">
            <a:hlinkClick r:id="" action="ppaction://media"/>
            <a:extLst>
              <a:ext uri="{FF2B5EF4-FFF2-40B4-BE49-F238E27FC236}">
                <a16:creationId xmlns:a16="http://schemas.microsoft.com/office/drawing/2014/main" id="{6EB846A2-1F29-49A8-8BAD-C1BC300783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30486" y="5726723"/>
            <a:ext cx="609600" cy="609600"/>
          </a:xfrm>
          <a:prstGeom prst="rect">
            <a:avLst/>
          </a:prstGeom>
        </p:spPr>
      </p:pic>
    </p:spTree>
    <p:extLst>
      <p:ext uri="{BB962C8B-B14F-4D97-AF65-F5344CB8AC3E}">
        <p14:creationId xmlns:p14="http://schemas.microsoft.com/office/powerpoint/2010/main" val="177736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922BD39-6B5B-493A-BE62-58ECD0F7A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741521E-DC76-41B9-8A47-448CD4F9FA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3372661" y="-3359290"/>
            <a:ext cx="5470372" cy="12188952"/>
          </a:xfrm>
          <a:prstGeom prst="rect">
            <a:avLst/>
          </a:prstGeom>
        </p:spPr>
      </p:pic>
      <p:sp>
        <p:nvSpPr>
          <p:cNvPr id="15" name="Rectangle 14">
            <a:extLst>
              <a:ext uri="{FF2B5EF4-FFF2-40B4-BE49-F238E27FC236}">
                <a16:creationId xmlns:a16="http://schemas.microsoft.com/office/drawing/2014/main" id="{53FD85F6-ECDC-4124-9916-6444E142C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close up of a flower&#10;&#10;Description automatically generated with low confidence">
            <a:extLst>
              <a:ext uri="{FF2B5EF4-FFF2-40B4-BE49-F238E27FC236}">
                <a16:creationId xmlns:a16="http://schemas.microsoft.com/office/drawing/2014/main" id="{8F23EECA-E910-4CE3-98A7-08BBA2A79C60}"/>
              </a:ext>
            </a:extLst>
          </p:cNvPr>
          <p:cNvPicPr>
            <a:picLocks noGrp="1" noChangeAspect="1"/>
          </p:cNvPicPr>
          <p:nvPr>
            <p:ph type="pic" sz="quarter" idx="10"/>
          </p:nvPr>
        </p:nvPicPr>
        <p:blipFill rotWithShape="1">
          <a:blip r:embed="rId6"/>
          <a:srcRect l="49907" r="20514" b="2"/>
          <a:stretch/>
        </p:blipFill>
        <p:spPr>
          <a:xfrm>
            <a:off x="9440721" y="232504"/>
            <a:ext cx="2632407" cy="2247018"/>
          </a:xfrm>
          <a:prstGeom prst="rect">
            <a:avLst/>
          </a:prstGeom>
        </p:spPr>
      </p:pic>
      <p:sp>
        <p:nvSpPr>
          <p:cNvPr id="17" name="Rectangle 16">
            <a:extLst>
              <a:ext uri="{FF2B5EF4-FFF2-40B4-BE49-F238E27FC236}">
                <a16:creationId xmlns:a16="http://schemas.microsoft.com/office/drawing/2014/main" id="{FB5D26B4-74AD-4118-8F13-7051DA3BF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0C79BAAC-677D-4B4B-8A3B-C25C06366502}"/>
              </a:ext>
            </a:extLst>
          </p:cNvPr>
          <p:cNvSpPr>
            <a:spLocks noGrp="1"/>
          </p:cNvSpPr>
          <p:nvPr>
            <p:ph type="body" sz="quarter" idx="11"/>
          </p:nvPr>
        </p:nvSpPr>
        <p:spPr>
          <a:xfrm>
            <a:off x="5416324" y="2895548"/>
            <a:ext cx="6301080" cy="3634647"/>
          </a:xfrm>
        </p:spPr>
        <p:txBody>
          <a:bodyPr>
            <a:normAutofit/>
          </a:bodyPr>
          <a:lstStyle/>
          <a:p>
            <a:r>
              <a:rPr lang="en-US" dirty="0">
                <a:solidFill>
                  <a:schemeClr val="tx1"/>
                </a:solidFill>
              </a:rPr>
              <a:t>Washington Department of Health has links for testing and vaccination sign up.</a:t>
            </a:r>
          </a:p>
          <a:p>
            <a:endParaRPr lang="en-US" dirty="0">
              <a:solidFill>
                <a:schemeClr val="tx1"/>
              </a:solidFill>
            </a:endParaRPr>
          </a:p>
          <a:p>
            <a:r>
              <a:rPr lang="en-US" dirty="0">
                <a:solidFill>
                  <a:schemeClr val="tx1"/>
                </a:solidFill>
              </a:rPr>
              <a:t>If you think you were exposed, or if you have symptoms of COVID, look up where to get tested: </a:t>
            </a:r>
            <a:br>
              <a:rPr lang="en-US" dirty="0">
                <a:solidFill>
                  <a:schemeClr val="tx1"/>
                </a:solidFill>
              </a:rPr>
            </a:br>
            <a:r>
              <a:rPr lang="en-US" dirty="0">
                <a:hlinkClick r:id="rId7"/>
              </a:rPr>
              <a:t>DOH Testing Information</a:t>
            </a:r>
            <a:endParaRPr lang="en-US" dirty="0"/>
          </a:p>
          <a:p>
            <a:endParaRPr lang="en-US" dirty="0"/>
          </a:p>
          <a:p>
            <a:r>
              <a:rPr lang="en-US" dirty="0">
                <a:solidFill>
                  <a:schemeClr val="tx1"/>
                </a:solidFill>
              </a:rPr>
              <a:t>If you want to register for the COVID-19 vaccination: </a:t>
            </a:r>
            <a:br>
              <a:rPr lang="en-US" dirty="0">
                <a:solidFill>
                  <a:schemeClr val="tx1"/>
                </a:solidFill>
              </a:rPr>
            </a:br>
            <a:r>
              <a:rPr lang="en-US" dirty="0">
                <a:solidFill>
                  <a:schemeClr val="tx1"/>
                </a:solidFill>
                <a:hlinkClick r:id="rId8"/>
              </a:rPr>
              <a:t>DOH Vaccination Link</a:t>
            </a:r>
            <a:endParaRPr lang="en-US" dirty="0">
              <a:solidFill>
                <a:schemeClr val="tx1"/>
              </a:solidFill>
            </a:endParaRPr>
          </a:p>
          <a:p>
            <a:endParaRPr lang="en-US" dirty="0">
              <a:solidFill>
                <a:schemeClr val="tx1"/>
              </a:solidFill>
            </a:endParaRPr>
          </a:p>
        </p:txBody>
      </p:sp>
      <p:sp>
        <p:nvSpPr>
          <p:cNvPr id="4" name="Title 3">
            <a:extLst>
              <a:ext uri="{FF2B5EF4-FFF2-40B4-BE49-F238E27FC236}">
                <a16:creationId xmlns:a16="http://schemas.microsoft.com/office/drawing/2014/main" id="{AF93F0F4-3887-473E-80CC-565AE6ED3736}"/>
              </a:ext>
            </a:extLst>
          </p:cNvPr>
          <p:cNvSpPr>
            <a:spLocks noGrp="1"/>
          </p:cNvSpPr>
          <p:nvPr>
            <p:ph type="title"/>
          </p:nvPr>
        </p:nvSpPr>
        <p:spPr>
          <a:xfrm>
            <a:off x="5311901" y="98475"/>
            <a:ext cx="4801109" cy="2663044"/>
          </a:xfrm>
        </p:spPr>
        <p:txBody>
          <a:bodyPr vert="horz" lIns="91440" tIns="45720" rIns="91440" bIns="45720" rtlCol="0" anchor="b">
            <a:normAutofit fontScale="90000"/>
          </a:bodyPr>
          <a:lstStyle/>
          <a:p>
            <a:pPr algn="ctr"/>
            <a:r>
              <a:rPr lang="en-US" sz="5000" dirty="0">
                <a:solidFill>
                  <a:schemeClr val="tx1"/>
                </a:solidFill>
                <a:latin typeface="+mj-lt"/>
                <a:ea typeface="+mj-ea"/>
                <a:cs typeface="+mj-cs"/>
              </a:rPr>
              <a:t>Accessing COVID-19 testing and vaccination? </a:t>
            </a:r>
          </a:p>
        </p:txBody>
      </p:sp>
      <p:pic>
        <p:nvPicPr>
          <p:cNvPr id="1026" name="Picture 2" descr="Image result for covid symptoms">
            <a:extLst>
              <a:ext uri="{FF2B5EF4-FFF2-40B4-BE49-F238E27FC236}">
                <a16:creationId xmlns:a16="http://schemas.microsoft.com/office/drawing/2014/main" id="{B16422AB-308D-4614-9FC3-B160D1B25F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617" y="133351"/>
            <a:ext cx="4962461" cy="6381750"/>
          </a:xfrm>
          <a:prstGeom prst="rect">
            <a:avLst/>
          </a:prstGeom>
          <a:noFill/>
          <a:extLst>
            <a:ext uri="{909E8E84-426E-40DD-AFC4-6F175D3DCCD1}">
              <a14:hiddenFill xmlns:a14="http://schemas.microsoft.com/office/drawing/2010/main">
                <a:solidFill>
                  <a:srgbClr val="FFFFFF"/>
                </a:solidFill>
              </a14:hiddenFill>
            </a:ext>
          </a:extLst>
        </p:spPr>
      </p:pic>
      <p:pic>
        <p:nvPicPr>
          <p:cNvPr id="8" name="DOH ">
            <a:hlinkClick r:id="" action="ppaction://media"/>
            <a:extLst>
              <a:ext uri="{FF2B5EF4-FFF2-40B4-BE49-F238E27FC236}">
                <a16:creationId xmlns:a16="http://schemas.microsoft.com/office/drawing/2014/main" id="{997C7BC9-06FA-4E3D-B9B1-57DF910547E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57535" y="5920596"/>
            <a:ext cx="609600" cy="609600"/>
          </a:xfrm>
          <a:prstGeom prst="rect">
            <a:avLst/>
          </a:prstGeom>
        </p:spPr>
      </p:pic>
    </p:spTree>
    <p:extLst>
      <p:ext uri="{BB962C8B-B14F-4D97-AF65-F5344CB8AC3E}">
        <p14:creationId xmlns:p14="http://schemas.microsoft.com/office/powerpoint/2010/main" val="118282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C0D1F0-AC82-46B8-85B1-1288A2F4FECA}"/>
              </a:ext>
            </a:extLst>
          </p:cNvPr>
          <p:cNvSpPr>
            <a:spLocks noGrp="1"/>
          </p:cNvSpPr>
          <p:nvPr>
            <p:ph type="title"/>
          </p:nvPr>
        </p:nvSpPr>
        <p:spPr>
          <a:xfrm>
            <a:off x="3849726" y="202233"/>
            <a:ext cx="7442200" cy="1053912"/>
          </a:xfrm>
        </p:spPr>
        <p:txBody>
          <a:bodyPr>
            <a:normAutofit fontScale="90000"/>
          </a:bodyPr>
          <a:lstStyle/>
          <a:p>
            <a:r>
              <a:rPr lang="en-US" dirty="0"/>
              <a:t>Help for Small Businesses </a:t>
            </a:r>
          </a:p>
        </p:txBody>
      </p:sp>
      <p:pic>
        <p:nvPicPr>
          <p:cNvPr id="4" name="Picture 3" descr="Blue text on a black background&#10;&#10;Description automatically generated with medium confidence">
            <a:extLst>
              <a:ext uri="{FF2B5EF4-FFF2-40B4-BE49-F238E27FC236}">
                <a16:creationId xmlns:a16="http://schemas.microsoft.com/office/drawing/2014/main" id="{0B9237E9-5950-4A2F-9D51-5B2DD980123F}"/>
              </a:ext>
            </a:extLst>
          </p:cNvPr>
          <p:cNvPicPr>
            <a:picLocks noChangeAspect="1"/>
          </p:cNvPicPr>
          <p:nvPr/>
        </p:nvPicPr>
        <p:blipFill>
          <a:blip r:embed="rId5"/>
          <a:stretch>
            <a:fillRect/>
          </a:stretch>
        </p:blipFill>
        <p:spPr>
          <a:xfrm>
            <a:off x="9504218" y="6222331"/>
            <a:ext cx="1570182" cy="433436"/>
          </a:xfrm>
          <a:prstGeom prst="rect">
            <a:avLst/>
          </a:prstGeom>
          <a:solidFill>
            <a:schemeClr val="tx1"/>
          </a:solidFill>
        </p:spPr>
      </p:pic>
      <p:sp>
        <p:nvSpPr>
          <p:cNvPr id="7" name="TextBox 6">
            <a:extLst>
              <a:ext uri="{FF2B5EF4-FFF2-40B4-BE49-F238E27FC236}">
                <a16:creationId xmlns:a16="http://schemas.microsoft.com/office/drawing/2014/main" id="{CE78D05D-DADE-4D54-BECE-675255A11814}"/>
              </a:ext>
            </a:extLst>
          </p:cNvPr>
          <p:cNvSpPr txBox="1"/>
          <p:nvPr/>
        </p:nvSpPr>
        <p:spPr>
          <a:xfrm>
            <a:off x="3673080" y="1159686"/>
            <a:ext cx="7795491" cy="5632311"/>
          </a:xfrm>
          <a:prstGeom prst="rect">
            <a:avLst/>
          </a:prstGeom>
          <a:noFill/>
        </p:spPr>
        <p:txBody>
          <a:bodyPr wrap="square">
            <a:spAutoFit/>
          </a:bodyPr>
          <a:lstStyle/>
          <a:p>
            <a:pPr algn="l"/>
            <a:r>
              <a:rPr lang="en-US" sz="2000" b="1" i="0" dirty="0">
                <a:solidFill>
                  <a:schemeClr val="tx1"/>
                </a:solidFill>
                <a:effectLst/>
                <a:cs typeface="Arial" panose="020B0604020202020204" pitchFamily="34" charset="0"/>
              </a:rPr>
              <a:t>Coronavirus (COVID-19): Small Business Guidance &amp; Loan Resources</a:t>
            </a:r>
            <a:br>
              <a:rPr lang="en-US" sz="2000" b="1" i="0" dirty="0">
                <a:solidFill>
                  <a:schemeClr val="tx1"/>
                </a:solidFill>
                <a:effectLst/>
                <a:cs typeface="Arial" panose="020B0604020202020204" pitchFamily="34" charset="0"/>
              </a:rPr>
            </a:br>
            <a:endParaRPr lang="en-US" sz="2000" b="1" i="0" dirty="0">
              <a:solidFill>
                <a:schemeClr val="tx1"/>
              </a:solidFill>
              <a:effectLst/>
              <a:cs typeface="Arial" panose="020B0604020202020204" pitchFamily="34" charset="0"/>
            </a:endParaRPr>
          </a:p>
          <a:p>
            <a:pPr algn="l"/>
            <a:r>
              <a:rPr lang="en-US" sz="2000" b="0" i="1" dirty="0">
                <a:solidFill>
                  <a:srgbClr val="FFFF00"/>
                </a:solidFill>
                <a:effectLst/>
                <a:cs typeface="Arial" panose="020B0604020202020204" pitchFamily="34" charset="0"/>
              </a:rPr>
              <a:t>Health and government officials are working together to maintain the safety, security, and health of the American people. Small businesses are encouraged to do their part to keep their employees, customers, and themselves healthy.</a:t>
            </a:r>
          </a:p>
          <a:p>
            <a:pPr algn="l"/>
            <a:br>
              <a:rPr lang="en-US" sz="2000" b="1" i="0" dirty="0">
                <a:solidFill>
                  <a:schemeClr val="tx1"/>
                </a:solidFill>
                <a:effectLst/>
                <a:cs typeface="Arial" panose="020B0604020202020204" pitchFamily="34" charset="0"/>
              </a:rPr>
            </a:br>
            <a:r>
              <a:rPr lang="en-US" sz="2000" b="1" i="0" dirty="0">
                <a:solidFill>
                  <a:schemeClr val="tx1"/>
                </a:solidFill>
                <a:effectLst/>
                <a:cs typeface="Arial" panose="020B0604020202020204" pitchFamily="34" charset="0"/>
              </a:rPr>
              <a:t>Notice: Paycheck Protection Program resumed January 11, 2021.</a:t>
            </a:r>
          </a:p>
          <a:p>
            <a:pPr algn="l"/>
            <a:br>
              <a:rPr lang="en-US" sz="2000" b="1" i="0" dirty="0">
                <a:solidFill>
                  <a:srgbClr val="C00000"/>
                </a:solidFill>
                <a:effectLst/>
                <a:cs typeface="Arial" panose="020B0604020202020204" pitchFamily="34" charset="0"/>
              </a:rPr>
            </a:br>
            <a:r>
              <a:rPr lang="en-US" sz="2000" b="1" i="0" dirty="0">
                <a:solidFill>
                  <a:srgbClr val="C00000"/>
                </a:solidFill>
                <a:effectLst/>
                <a:cs typeface="Arial" panose="020B0604020202020204" pitchFamily="34" charset="0"/>
              </a:rPr>
              <a:t>SBA, in consultation with the U.S. Treasury Department, reopened the Paycheck Protection Program (PPP) for First Draw Loans the week of January 11, 2021.</a:t>
            </a:r>
          </a:p>
          <a:p>
            <a:pPr algn="l"/>
            <a:endParaRPr lang="en-US" sz="2000" b="1" dirty="0">
              <a:solidFill>
                <a:srgbClr val="C00000"/>
              </a:solidFill>
              <a:cs typeface="Arial" panose="020B0604020202020204" pitchFamily="34" charset="0"/>
            </a:endParaRPr>
          </a:p>
          <a:p>
            <a:pPr algn="l"/>
            <a:r>
              <a:rPr lang="en-US" sz="2000" b="1" i="0" dirty="0">
                <a:solidFill>
                  <a:srgbClr val="C00000"/>
                </a:solidFill>
                <a:effectLst/>
                <a:cs typeface="Arial" panose="020B0604020202020204" pitchFamily="34" charset="0"/>
                <a:hlinkClick r:id="rId6"/>
              </a:rPr>
              <a:t>https://www.sba.gov/page/coronavirus-covid-19-small-business-guidance-loan-resources</a:t>
            </a:r>
            <a:endParaRPr lang="en-US" sz="2000" b="1" i="0" dirty="0">
              <a:solidFill>
                <a:srgbClr val="C00000"/>
              </a:solidFill>
              <a:effectLst/>
              <a:cs typeface="Arial" panose="020B0604020202020204" pitchFamily="34" charset="0"/>
            </a:endParaRPr>
          </a:p>
          <a:p>
            <a:pPr algn="l"/>
            <a:endParaRPr lang="en-US" sz="2000" b="1" i="0" dirty="0">
              <a:solidFill>
                <a:srgbClr val="C00000"/>
              </a:solidFill>
              <a:effectLst/>
              <a:cs typeface="Arial" panose="020B0604020202020204" pitchFamily="34" charset="0"/>
            </a:endParaRPr>
          </a:p>
        </p:txBody>
      </p:sp>
      <p:pic>
        <p:nvPicPr>
          <p:cNvPr id="6" name="Small Business">
            <a:hlinkClick r:id="" action="ppaction://media"/>
            <a:extLst>
              <a:ext uri="{FF2B5EF4-FFF2-40B4-BE49-F238E27FC236}">
                <a16:creationId xmlns:a16="http://schemas.microsoft.com/office/drawing/2014/main" id="{95FBA0C9-3220-40FB-81DE-440A7D1E79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8000" y="5917531"/>
            <a:ext cx="609600" cy="609600"/>
          </a:xfrm>
          <a:prstGeom prst="rect">
            <a:avLst/>
          </a:prstGeom>
        </p:spPr>
      </p:pic>
    </p:spTree>
    <p:extLst>
      <p:ext uri="{BB962C8B-B14F-4D97-AF65-F5344CB8AC3E}">
        <p14:creationId xmlns:p14="http://schemas.microsoft.com/office/powerpoint/2010/main" val="264752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A302849-2A9A-47A4-A0EB-5A3FA8BE70DB}"/>
              </a:ext>
            </a:extLst>
          </p:cNvPr>
          <p:cNvSpPr>
            <a:spLocks noGrp="1"/>
          </p:cNvSpPr>
          <p:nvPr>
            <p:ph type="title"/>
          </p:nvPr>
        </p:nvSpPr>
        <p:spPr>
          <a:xfrm>
            <a:off x="761999" y="111050"/>
            <a:ext cx="6477000" cy="734148"/>
          </a:xfrm>
        </p:spPr>
        <p:txBody>
          <a:bodyPr/>
          <a:lstStyle/>
          <a:p>
            <a:r>
              <a:rPr lang="en-US" dirty="0">
                <a:solidFill>
                  <a:srgbClr val="C00000"/>
                </a:solidFill>
              </a:rPr>
              <a:t>Unemployment</a:t>
            </a:r>
            <a:endParaRPr lang="en-US" dirty="0"/>
          </a:p>
        </p:txBody>
      </p:sp>
      <p:sp>
        <p:nvSpPr>
          <p:cNvPr id="2" name="Text Placeholder 1">
            <a:extLst>
              <a:ext uri="{FF2B5EF4-FFF2-40B4-BE49-F238E27FC236}">
                <a16:creationId xmlns:a16="http://schemas.microsoft.com/office/drawing/2014/main" id="{3F36812B-2065-4A2B-B59B-8957022687BC}"/>
              </a:ext>
            </a:extLst>
          </p:cNvPr>
          <p:cNvSpPr>
            <a:spLocks noGrp="1"/>
          </p:cNvSpPr>
          <p:nvPr>
            <p:ph type="body" sz="quarter" idx="11"/>
          </p:nvPr>
        </p:nvSpPr>
        <p:spPr>
          <a:xfrm>
            <a:off x="761999" y="845199"/>
            <a:ext cx="7587673" cy="5398584"/>
          </a:xfrm>
        </p:spPr>
        <p:txBody>
          <a:bodyPr vert="horz" lIns="91440" tIns="45720" rIns="91440" bIns="45720" rtlCol="0" anchor="t">
            <a:normAutofit/>
          </a:bodyPr>
          <a:lstStyle/>
          <a:p>
            <a:pPr algn="l"/>
            <a:r>
              <a:rPr lang="en-US" b="1" i="0" dirty="0">
                <a:effectLst/>
                <a:latin typeface="Open Sans"/>
              </a:rPr>
              <a:t>Affected by COVID-19 – comparing pre-pandemic to now</a:t>
            </a:r>
          </a:p>
          <a:p>
            <a:pPr algn="l"/>
            <a:r>
              <a:rPr lang="en-US" dirty="0">
                <a:latin typeface="Open Sans"/>
              </a:rPr>
              <a:t>	2019 Unemployment rates 4</a:t>
            </a:r>
            <a:r>
              <a:rPr lang="en-US" baseline="30000" dirty="0">
                <a:latin typeface="Open Sans"/>
              </a:rPr>
              <a:t>th</a:t>
            </a:r>
            <a:r>
              <a:rPr lang="en-US" dirty="0">
                <a:latin typeface="Open Sans"/>
              </a:rPr>
              <a:t> quarter nationally: </a:t>
            </a:r>
            <a:br>
              <a:rPr lang="en-US" dirty="0">
                <a:latin typeface="Open Sans"/>
              </a:rPr>
            </a:br>
            <a:r>
              <a:rPr lang="en-US" dirty="0">
                <a:latin typeface="Open Sans"/>
              </a:rPr>
              <a:t>		3.3 percent</a:t>
            </a:r>
            <a:br>
              <a:rPr lang="en-US" dirty="0">
                <a:latin typeface="Open Sans"/>
              </a:rPr>
            </a:br>
            <a:r>
              <a:rPr lang="en-US" dirty="0">
                <a:latin typeface="Open Sans"/>
              </a:rPr>
              <a:t>		5.8 percent for Black Americans</a:t>
            </a:r>
          </a:p>
          <a:p>
            <a:pPr algn="l"/>
            <a:r>
              <a:rPr lang="en-US" dirty="0">
                <a:latin typeface="Open Sans"/>
              </a:rPr>
              <a:t>	2020 Unemployment rates 4</a:t>
            </a:r>
            <a:r>
              <a:rPr lang="en-US" baseline="30000" dirty="0">
                <a:latin typeface="Open Sans"/>
              </a:rPr>
              <a:t>th</a:t>
            </a:r>
            <a:r>
              <a:rPr lang="en-US" dirty="0">
                <a:latin typeface="Open Sans"/>
              </a:rPr>
              <a:t> quarter nationally:  </a:t>
            </a:r>
            <a:br>
              <a:rPr lang="en-US" dirty="0">
                <a:latin typeface="Open Sans"/>
              </a:rPr>
            </a:br>
            <a:r>
              <a:rPr lang="en-US" dirty="0">
                <a:latin typeface="Open Sans"/>
              </a:rPr>
              <a:t>		6.5 percent</a:t>
            </a:r>
            <a:br>
              <a:rPr lang="en-US" dirty="0">
                <a:latin typeface="Open Sans"/>
              </a:rPr>
            </a:br>
            <a:r>
              <a:rPr lang="en-US" dirty="0">
                <a:latin typeface="Open Sans"/>
              </a:rPr>
              <a:t>		9.9 precent for Black Americans</a:t>
            </a:r>
            <a:endParaRPr lang="en-US" b="1" i="0" dirty="0">
              <a:effectLst/>
              <a:latin typeface="Open Sans"/>
            </a:endParaRPr>
          </a:p>
          <a:p>
            <a:pPr algn="l"/>
            <a:r>
              <a:rPr lang="en-US" b="1" i="0" dirty="0">
                <a:effectLst/>
                <a:latin typeface="Open Sans"/>
              </a:rPr>
              <a:t>Federal stimulus updates</a:t>
            </a:r>
          </a:p>
          <a:p>
            <a:pPr algn="l">
              <a:buFont typeface="Arial" panose="020B0604020202020204" pitchFamily="34" charset="0"/>
              <a:buChar char="•"/>
            </a:pPr>
            <a:r>
              <a:rPr lang="en-US" b="1" i="0" dirty="0">
                <a:effectLst/>
                <a:latin typeface="Open Sans"/>
              </a:rPr>
              <a:t>On Dec. 27, 2020  the federal stimulus that changes and extends CARES Act unemployment benefits was signed into law. Visit the </a:t>
            </a:r>
            <a:r>
              <a:rPr lang="en-US" b="1" i="0" u="none" strike="noStrike" dirty="0">
                <a:effectLst/>
                <a:latin typeface="Open Sans"/>
              </a:rPr>
              <a:t>esd.wa.gov/newsroom/</a:t>
            </a:r>
            <a:r>
              <a:rPr lang="en-US" b="1" i="0" u="none" strike="noStrike" dirty="0" err="1">
                <a:effectLst/>
                <a:latin typeface="Open Sans"/>
              </a:rPr>
              <a:t>covid-19</a:t>
            </a:r>
            <a:r>
              <a:rPr lang="en-US" b="1" i="0" u="none" strike="noStrike" dirty="0">
                <a:effectLst/>
                <a:latin typeface="Open Sans"/>
              </a:rPr>
              <a:t> </a:t>
            </a:r>
            <a:r>
              <a:rPr lang="en-US" b="1" i="0" dirty="0">
                <a:effectLst/>
                <a:latin typeface="Open Sans"/>
              </a:rPr>
              <a:t>for the latest info. </a:t>
            </a:r>
          </a:p>
          <a:p>
            <a:pPr algn="l">
              <a:buFont typeface="Arial" panose="020B0604020202020204" pitchFamily="34" charset="0"/>
              <a:buChar char="•"/>
            </a:pPr>
            <a:r>
              <a:rPr lang="en-US" b="1" i="0" dirty="0">
                <a:effectLst/>
                <a:latin typeface="Open Sans"/>
              </a:rPr>
              <a:t>On Dec. 27, 2020, Gov. Jay Inslee announced a one-time payment of $550 to many recipients of Pandemic Unemployment Assistance (</a:t>
            </a:r>
            <a:r>
              <a:rPr lang="en-US" b="1" i="0" dirty="0" err="1">
                <a:effectLst/>
                <a:latin typeface="Open Sans"/>
              </a:rPr>
              <a:t>PUA</a:t>
            </a:r>
            <a:r>
              <a:rPr lang="en-US" b="1" i="0" dirty="0">
                <a:effectLst/>
                <a:latin typeface="Open Sans"/>
              </a:rPr>
              <a:t>).</a:t>
            </a:r>
            <a:br>
              <a:rPr lang="en-US" b="1" i="0" dirty="0">
                <a:effectLst/>
                <a:latin typeface="Open Sans"/>
              </a:rPr>
            </a:br>
            <a:endParaRPr lang="en-US" b="1" i="0" dirty="0">
              <a:effectLst/>
              <a:latin typeface="Open Sans"/>
            </a:endParaRPr>
          </a:p>
          <a:p>
            <a:pPr algn="l">
              <a:buFont typeface="Arial" panose="020B0604020202020204" pitchFamily="34" charset="0"/>
              <a:buChar char="•"/>
            </a:pPr>
            <a:r>
              <a:rPr lang="en-US" b="1" i="0" dirty="0">
                <a:effectLst/>
                <a:latin typeface="Open Sans"/>
              </a:rPr>
              <a:t> To apply for this program or other unemployment programs: </a:t>
            </a:r>
            <a:br>
              <a:rPr lang="en-US" b="1" i="0" dirty="0">
                <a:effectLst/>
                <a:latin typeface="Open Sans"/>
              </a:rPr>
            </a:br>
            <a:r>
              <a:rPr lang="en-US" b="1" i="0" dirty="0">
                <a:effectLst/>
                <a:latin typeface="Open Sans"/>
              </a:rPr>
              <a:t>https://esd.wa.gov/unemployment</a:t>
            </a:r>
            <a:endParaRPr lang="en-US" dirty="0">
              <a:latin typeface="Open Sans"/>
            </a:endParaRPr>
          </a:p>
          <a:p>
            <a:pPr algn="l">
              <a:buFont typeface="Arial" panose="020B0604020202020204" pitchFamily="34" charset="0"/>
              <a:buChar char="•"/>
            </a:pPr>
            <a:endParaRPr lang="en-US" b="1" i="0" dirty="0">
              <a:effectLst/>
              <a:latin typeface="Open Sans"/>
            </a:endParaRPr>
          </a:p>
        </p:txBody>
      </p:sp>
      <p:pic>
        <p:nvPicPr>
          <p:cNvPr id="4" name="Unemployment">
            <a:hlinkClick r:id="" action="ppaction://media"/>
            <a:extLst>
              <a:ext uri="{FF2B5EF4-FFF2-40B4-BE49-F238E27FC236}">
                <a16:creationId xmlns:a16="http://schemas.microsoft.com/office/drawing/2014/main" id="{B6A6F07A-9E46-4040-A057-34777CC099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46080" y="540398"/>
            <a:ext cx="609600" cy="609600"/>
          </a:xfrm>
          <a:prstGeom prst="rect">
            <a:avLst/>
          </a:prstGeom>
        </p:spPr>
      </p:pic>
      <p:pic>
        <p:nvPicPr>
          <p:cNvPr id="5" name="Picture 4">
            <a:extLst>
              <a:ext uri="{FF2B5EF4-FFF2-40B4-BE49-F238E27FC236}">
                <a16:creationId xmlns:a16="http://schemas.microsoft.com/office/drawing/2014/main" id="{7F411B6A-7F5B-4F83-9DC4-A2D603948252}"/>
              </a:ext>
            </a:extLst>
          </p:cNvPr>
          <p:cNvPicPr>
            <a:picLocks noChangeAspect="1"/>
          </p:cNvPicPr>
          <p:nvPr/>
        </p:nvPicPr>
        <p:blipFill>
          <a:blip r:embed="rId5"/>
          <a:stretch>
            <a:fillRect/>
          </a:stretch>
        </p:blipFill>
        <p:spPr>
          <a:xfrm>
            <a:off x="9652708" y="4481659"/>
            <a:ext cx="2143125" cy="2143125"/>
          </a:xfrm>
          <a:prstGeom prst="rect">
            <a:avLst/>
          </a:prstGeom>
        </p:spPr>
      </p:pic>
    </p:spTree>
    <p:extLst>
      <p:ext uri="{BB962C8B-B14F-4D97-AF65-F5344CB8AC3E}">
        <p14:creationId xmlns:p14="http://schemas.microsoft.com/office/powerpoint/2010/main" val="395190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589560" y="856180"/>
            <a:ext cx="4560584" cy="1128068"/>
          </a:xfrm>
        </p:spPr>
        <p:txBody>
          <a:bodyPr vert="horz" lIns="91440" tIns="45720" rIns="91440" bIns="45720" rtlCol="0" anchor="ctr">
            <a:normAutofit/>
          </a:bodyPr>
          <a:lstStyle/>
          <a:p>
            <a:pPr algn="l" defTabSz="914400">
              <a:lnSpc>
                <a:spcPct val="90000"/>
              </a:lnSpc>
            </a:pPr>
            <a:r>
              <a:rPr lang="en-US" sz="3700">
                <a:solidFill>
                  <a:schemeClr val="tx1"/>
                </a:solidFill>
                <a:latin typeface="+mj-lt"/>
                <a:ea typeface="+mj-ea"/>
                <a:cs typeface="+mj-cs"/>
              </a:rPr>
              <a:t>Employment Opportunities </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7DCBA01B-ECA4-4938-872A-B38BEB13AC06}"/>
              </a:ext>
            </a:extLst>
          </p:cNvPr>
          <p:cNvSpPr>
            <a:spLocks noGrp="1"/>
          </p:cNvSpPr>
          <p:nvPr>
            <p:ph type="body" sz="quarter" idx="12"/>
          </p:nvPr>
        </p:nvSpPr>
        <p:spPr>
          <a:xfrm>
            <a:off x="590719" y="2330505"/>
            <a:ext cx="4559425" cy="3979585"/>
          </a:xfrm>
        </p:spPr>
        <p:txBody>
          <a:bodyPr vert="horz" lIns="91440" tIns="45720" rIns="91440" bIns="45720" rtlCol="0" anchor="ctr">
            <a:normAutofit/>
          </a:bodyPr>
          <a:lstStyle/>
          <a:p>
            <a:pPr indent="-228600" algn="l">
              <a:spcAft>
                <a:spcPts val="600"/>
              </a:spcAft>
              <a:buFont typeface="Arial" panose="020B0604020202020204" pitchFamily="34" charset="0"/>
              <a:buChar char="•"/>
            </a:pPr>
            <a:r>
              <a:rPr lang="en-US" sz="1700" dirty="0"/>
              <a:t>BUILD holds job listings and workshops in Leadership: </a:t>
            </a:r>
            <a:br>
              <a:rPr lang="en-US" sz="1700" dirty="0"/>
            </a:br>
            <a:r>
              <a:rPr lang="en-US" sz="1700" dirty="0">
                <a:hlinkClick r:id="rId5">
                  <a:extLst>
                    <a:ext uri="{A12FA001-AC4F-418D-AE19-62706E023703}">
                      <ahyp:hlinkClr xmlns:ahyp="http://schemas.microsoft.com/office/drawing/2018/hyperlinkcolor" val="tx"/>
                    </a:ext>
                  </a:extLst>
                </a:hlinkClick>
              </a:rPr>
              <a:t>https://www.buildwa.org/blog/category/job</a:t>
            </a:r>
            <a:br>
              <a:rPr lang="en-US" sz="1700" dirty="0"/>
            </a:br>
            <a:endParaRPr lang="en-US" sz="1700" dirty="0"/>
          </a:p>
          <a:p>
            <a:pPr indent="-228600" algn="l">
              <a:spcAft>
                <a:spcPts val="600"/>
              </a:spcAft>
              <a:buFont typeface="Arial" panose="020B0604020202020204" pitchFamily="34" charset="0"/>
              <a:buChar char="•"/>
            </a:pPr>
            <a:r>
              <a:rPr lang="en-US" sz="1700" dirty="0"/>
              <a:t>State of Washington Employment:</a:t>
            </a:r>
            <a:br>
              <a:rPr lang="en-US" sz="1700" dirty="0"/>
            </a:br>
            <a:r>
              <a:rPr lang="en-US" sz="1700" dirty="0">
                <a:hlinkClick r:id="rId6">
                  <a:extLst>
                    <a:ext uri="{A12FA001-AC4F-418D-AE19-62706E023703}">
                      <ahyp:hlinkClr xmlns:ahyp="http://schemas.microsoft.com/office/drawing/2018/hyperlinkcolor" val="tx"/>
                    </a:ext>
                  </a:extLst>
                </a:hlinkClick>
              </a:rPr>
              <a:t>http://careers.wa.gov/</a:t>
            </a:r>
            <a:br>
              <a:rPr lang="en-US" sz="1700" dirty="0"/>
            </a:br>
            <a:endParaRPr lang="en-US" sz="1700" dirty="0"/>
          </a:p>
          <a:p>
            <a:pPr indent="-228600" algn="l">
              <a:spcAft>
                <a:spcPts val="600"/>
              </a:spcAft>
              <a:buFont typeface="Arial" panose="020B0604020202020204" pitchFamily="34" charset="0"/>
              <a:buChar char="•"/>
            </a:pPr>
            <a:r>
              <a:rPr lang="en-US" sz="1700" dirty="0"/>
              <a:t>Seattle Foundation Blog: Recognizing &amp; Maximizing Black Leadership:</a:t>
            </a:r>
            <a:br>
              <a:rPr lang="en-US" sz="1700" dirty="0"/>
            </a:br>
            <a:r>
              <a:rPr lang="en-US" sz="1700" dirty="0">
                <a:hlinkClick r:id="rId7">
                  <a:extLst>
                    <a:ext uri="{A12FA001-AC4F-418D-AE19-62706E023703}">
                      <ahyp:hlinkClr xmlns:ahyp="http://schemas.microsoft.com/office/drawing/2018/hyperlinkcolor" val="tx"/>
                    </a:ext>
                  </a:extLst>
                </a:hlinkClick>
              </a:rPr>
              <a:t>https://www.seattlefoundation.org/Blog/Articles/2018/02/black-leadership</a:t>
            </a:r>
            <a:br>
              <a:rPr lang="en-US" sz="1700" dirty="0"/>
            </a:br>
            <a:endParaRPr lang="en-US" sz="1700" dirty="0"/>
          </a:p>
          <a:p>
            <a:pPr indent="-228600" algn="l">
              <a:spcAft>
                <a:spcPts val="600"/>
              </a:spcAft>
              <a:buFont typeface="Arial" panose="020B0604020202020204" pitchFamily="34" charset="0"/>
              <a:buChar char="•"/>
            </a:pPr>
            <a:r>
              <a:rPr lang="en-US" sz="1700" dirty="0"/>
              <a:t>African American Affairs Employment Opportunities:</a:t>
            </a:r>
            <a:br>
              <a:rPr lang="en-US" sz="1700" dirty="0"/>
            </a:br>
            <a:r>
              <a:rPr lang="en-US" sz="1700" dirty="0">
                <a:hlinkClick r:id="rId8">
                  <a:extLst>
                    <a:ext uri="{A12FA001-AC4F-418D-AE19-62706E023703}">
                      <ahyp:hlinkClr xmlns:ahyp="http://schemas.microsoft.com/office/drawing/2018/hyperlinkcolor" val="tx"/>
                    </a:ext>
                  </a:extLst>
                </a:hlinkClick>
              </a:rPr>
              <a:t>https://caa.wa.gov/employmentopportunities</a:t>
            </a:r>
            <a:endParaRPr lang="en-US" sz="1700" dirty="0"/>
          </a:p>
          <a:p>
            <a:pPr indent="-228600" algn="l">
              <a:spcAft>
                <a:spcPts val="600"/>
              </a:spcAft>
              <a:buFont typeface="Arial" panose="020B0604020202020204" pitchFamily="34" charset="0"/>
              <a:buChar char="•"/>
            </a:pPr>
            <a:endParaRPr lang="en-US" sz="1700"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Image result for black adults business meeting">
            <a:extLst>
              <a:ext uri="{FF2B5EF4-FFF2-40B4-BE49-F238E27FC236}">
                <a16:creationId xmlns:a16="http://schemas.microsoft.com/office/drawing/2014/main" id="{AAB8356C-0426-4E04-A7F2-3FA770FF267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560" t="1083" r="11499" b="-1081"/>
          <a:stretch/>
        </p:blipFill>
        <p:spPr bwMode="auto">
          <a:xfrm>
            <a:off x="5498431" y="799352"/>
            <a:ext cx="5904767" cy="5259296"/>
          </a:xfrm>
          <a:prstGeom prst="rect">
            <a:avLst/>
          </a:prstGeom>
          <a:noFill/>
          <a:extLst>
            <a:ext uri="{909E8E84-426E-40DD-AFC4-6F175D3DCCD1}">
              <a14:hiddenFill xmlns:a14="http://schemas.microsoft.com/office/drawing/2010/main">
                <a:solidFill>
                  <a:srgbClr val="FFFFFF"/>
                </a:solidFill>
              </a14:hiddenFill>
            </a:ext>
          </a:extLst>
        </p:spPr>
      </p:pic>
      <p:pic>
        <p:nvPicPr>
          <p:cNvPr id="7" name="Jobs ">
            <a:hlinkClick r:id="" action="ppaction://media"/>
            <a:extLst>
              <a:ext uri="{FF2B5EF4-FFF2-40B4-BE49-F238E27FC236}">
                <a16:creationId xmlns:a16="http://schemas.microsoft.com/office/drawing/2014/main" id="{9FAD1C6D-0424-4C3D-B623-0377918D2B4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23588" y="6039347"/>
            <a:ext cx="609600" cy="609600"/>
          </a:xfrm>
          <a:prstGeom prst="rect">
            <a:avLst/>
          </a:prstGeom>
        </p:spPr>
      </p:pic>
    </p:spTree>
    <p:extLst>
      <p:ext uri="{BB962C8B-B14F-4D97-AF65-F5344CB8AC3E}">
        <p14:creationId xmlns:p14="http://schemas.microsoft.com/office/powerpoint/2010/main" val="425162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9A72FC61-3BB1-49DA-8D1A-A0426187C3B5}"/>
              </a:ext>
            </a:extLst>
          </p:cNvPr>
          <p:cNvSpPr>
            <a:spLocks noGrp="1"/>
          </p:cNvSpPr>
          <p:nvPr>
            <p:ph type="title"/>
          </p:nvPr>
        </p:nvSpPr>
        <p:spPr>
          <a:xfrm>
            <a:off x="838201" y="365125"/>
            <a:ext cx="5393360" cy="1325563"/>
          </a:xfrm>
        </p:spPr>
        <p:txBody>
          <a:bodyPr vert="horz" lIns="91440" tIns="45720" rIns="91440" bIns="45720" rtlCol="0" anchor="ctr">
            <a:normAutofit/>
          </a:bodyPr>
          <a:lstStyle/>
          <a:p>
            <a:r>
              <a:rPr lang="en-US" sz="4400" dirty="0">
                <a:latin typeface="+mj-lt"/>
                <a:ea typeface="+mj-ea"/>
                <a:cs typeface="+mj-cs"/>
              </a:rPr>
              <a:t>Paid Family &amp; Medical Leave Act</a:t>
            </a:r>
          </a:p>
        </p:txBody>
      </p:sp>
      <p:sp>
        <p:nvSpPr>
          <p:cNvPr id="11" name="Freeform: Shape 1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1">
            <a:extLst>
              <a:ext uri="{FF2B5EF4-FFF2-40B4-BE49-F238E27FC236}">
                <a16:creationId xmlns:a16="http://schemas.microsoft.com/office/drawing/2014/main" id="{BAAFDDB3-A6C9-4774-A41D-3C2EB92EC433}"/>
              </a:ext>
            </a:extLst>
          </p:cNvPr>
          <p:cNvSpPr>
            <a:spLocks noGrp="1"/>
          </p:cNvSpPr>
          <p:nvPr>
            <p:ph type="body" sz="quarter" idx="11"/>
          </p:nvPr>
        </p:nvSpPr>
        <p:spPr>
          <a:xfrm>
            <a:off x="838200" y="1825625"/>
            <a:ext cx="6462932" cy="4786190"/>
          </a:xfrm>
        </p:spPr>
        <p:txBody>
          <a:bodyPr vert="horz" lIns="91440" tIns="45720" rIns="91440" bIns="45720" rtlCol="0">
            <a:noAutofit/>
          </a:bodyPr>
          <a:lstStyle/>
          <a:p>
            <a:pPr indent="-228600">
              <a:buFont typeface="Arial" panose="020B0604020202020204" pitchFamily="34" charset="0"/>
              <a:buChar char="•"/>
            </a:pPr>
            <a:r>
              <a:rPr lang="en-US" sz="2000" b="0" i="0" dirty="0">
                <a:effectLst/>
              </a:rPr>
              <a:t>Paid Family and Medical Leave is here for you when a serious health condition prevents you from working, when you need time to care for a family member or welcome a new child, or for certain military-related events.</a:t>
            </a:r>
            <a:br>
              <a:rPr lang="en-US" sz="2000" b="0" i="0" dirty="0">
                <a:effectLst/>
              </a:rPr>
            </a:br>
            <a:endParaRPr lang="en-US" sz="2000" b="0" i="0" dirty="0">
              <a:effectLst/>
            </a:endParaRPr>
          </a:p>
          <a:p>
            <a:pPr indent="-228600">
              <a:buFont typeface="Arial" panose="020B0604020202020204" pitchFamily="34" charset="0"/>
              <a:buChar char="•"/>
            </a:pPr>
            <a:r>
              <a:rPr lang="en-US" sz="2000" b="0" i="0" dirty="0">
                <a:effectLst/>
              </a:rPr>
              <a:t>As with any illness, to be eligible for paid medical leave, a healthcare provider must certify that you are unable to work due to a serious health condition. If your healthcare provider certifies your illness meets the definition of “serious health condition” and you are otherwise eligible, you can use Paid Family and Medical Leave for COVID-19 cases.</a:t>
            </a:r>
          </a:p>
          <a:p>
            <a:pPr indent="-228600">
              <a:buFont typeface="Arial" panose="020B0604020202020204" pitchFamily="34" charset="0"/>
              <a:buChar char="•"/>
            </a:pPr>
            <a:endParaRPr lang="en-US" sz="2000" dirty="0"/>
          </a:p>
          <a:p>
            <a:pPr indent="-228600">
              <a:buFont typeface="Arial" panose="020B0604020202020204" pitchFamily="34" charset="0"/>
              <a:buChar char="•"/>
            </a:pPr>
            <a:r>
              <a:rPr lang="en-US" sz="2000" b="0" i="0" dirty="0">
                <a:effectLst/>
                <a:hlinkClick r:id="rId4"/>
              </a:rPr>
              <a:t>https://paidleave.wa.gov/</a:t>
            </a:r>
            <a:endParaRPr lang="en-US" sz="2000" b="0" i="0" dirty="0">
              <a:effectLst/>
            </a:endParaRPr>
          </a:p>
        </p:txBody>
      </p:sp>
      <p:sp>
        <p:nvSpPr>
          <p:cNvPr id="13" name="Oval 1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4" name="Picture 3" descr="Logo, company name&#10;&#10;Description automatically generated">
            <a:extLst>
              <a:ext uri="{FF2B5EF4-FFF2-40B4-BE49-F238E27FC236}">
                <a16:creationId xmlns:a16="http://schemas.microsoft.com/office/drawing/2014/main" id="{F082140B-B6EE-44C0-AE56-B5F9CADC6195}"/>
              </a:ext>
            </a:extLst>
          </p:cNvPr>
          <p:cNvPicPr>
            <a:picLocks noChangeAspect="1"/>
          </p:cNvPicPr>
          <p:nvPr/>
        </p:nvPicPr>
        <p:blipFill rotWithShape="1">
          <a:blip r:embed="rId5"/>
          <a:srcRect/>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Freeform: Shape 1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5" name="FMLA ">
            <a:hlinkClick r:id="" action="ppaction://media"/>
            <a:extLst>
              <a:ext uri="{FF2B5EF4-FFF2-40B4-BE49-F238E27FC236}">
                <a16:creationId xmlns:a16="http://schemas.microsoft.com/office/drawing/2014/main" id="{F827792F-A54A-4B60-96A8-6D3EAD5FB3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3104" y="418306"/>
            <a:ext cx="609600" cy="609600"/>
          </a:xfrm>
          <a:prstGeom prst="rect">
            <a:avLst/>
          </a:prstGeom>
        </p:spPr>
      </p:pic>
    </p:spTree>
    <p:extLst>
      <p:ext uri="{BB962C8B-B14F-4D97-AF65-F5344CB8AC3E}">
        <p14:creationId xmlns:p14="http://schemas.microsoft.com/office/powerpoint/2010/main" val="369190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8FBE6B-DC67-4E64-80F4-CADE978D2FE3}"/>
              </a:ext>
            </a:extLst>
          </p:cNvPr>
          <p:cNvSpPr>
            <a:spLocks noGrp="1"/>
          </p:cNvSpPr>
          <p:nvPr>
            <p:ph type="title"/>
          </p:nvPr>
        </p:nvSpPr>
        <p:spPr>
          <a:xfrm>
            <a:off x="876300" y="692151"/>
            <a:ext cx="10417629" cy="639979"/>
          </a:xfrm>
        </p:spPr>
        <p:txBody>
          <a:bodyPr>
            <a:normAutofit/>
          </a:bodyPr>
          <a:lstStyle/>
          <a:p>
            <a:r>
              <a:rPr lang="en-US" dirty="0">
                <a:solidFill>
                  <a:schemeClr val="accent3"/>
                </a:solidFill>
              </a:rPr>
              <a:t>Housing Assistance during COVID-19</a:t>
            </a:r>
          </a:p>
        </p:txBody>
      </p:sp>
      <p:sp>
        <p:nvSpPr>
          <p:cNvPr id="10" name="Text Placeholder 9">
            <a:extLst>
              <a:ext uri="{FF2B5EF4-FFF2-40B4-BE49-F238E27FC236}">
                <a16:creationId xmlns:a16="http://schemas.microsoft.com/office/drawing/2014/main" id="{3E90A16C-1235-4DE1-9AE7-2F7599C83F90}"/>
              </a:ext>
            </a:extLst>
          </p:cNvPr>
          <p:cNvSpPr>
            <a:spLocks noGrp="1"/>
          </p:cNvSpPr>
          <p:nvPr>
            <p:ph type="body" sz="quarter" idx="13"/>
          </p:nvPr>
        </p:nvSpPr>
        <p:spPr>
          <a:xfrm>
            <a:off x="876300" y="1560946"/>
            <a:ext cx="10417629" cy="907078"/>
          </a:xfrm>
        </p:spPr>
        <p:txBody>
          <a:bodyPr>
            <a:normAutofit/>
          </a:bodyPr>
          <a:lstStyle/>
          <a:p>
            <a:pPr marL="0" indent="0">
              <a:buNone/>
            </a:pPr>
            <a:r>
              <a:rPr lang="en-US" b="0" i="0" dirty="0">
                <a:solidFill>
                  <a:schemeClr val="accent2">
                    <a:lumMod val="60000"/>
                    <a:lumOff val="40000"/>
                  </a:schemeClr>
                </a:solidFill>
                <a:effectLst/>
                <a:latin typeface="Open Sans"/>
              </a:rPr>
              <a:t>The Washington State Department of Financial Institutions (DFI) protects consumers and advances the financial health of Washington State by providing fair regulation of financial services and educating consumers to make informed financial decisions.</a:t>
            </a:r>
            <a:endParaRPr lang="en-US" altLang="en-US" sz="1800" b="0" dirty="0">
              <a:solidFill>
                <a:schemeClr val="accent2">
                  <a:lumMod val="60000"/>
                  <a:lumOff val="40000"/>
                </a:schemeClr>
              </a:solidFill>
              <a:latin typeface="+mj-lt"/>
            </a:endParaRPr>
          </a:p>
        </p:txBody>
      </p:sp>
      <p:sp>
        <p:nvSpPr>
          <p:cNvPr id="2" name="AutoShape 2" descr="Home">
            <a:extLst>
              <a:ext uri="{FF2B5EF4-FFF2-40B4-BE49-F238E27FC236}">
                <a16:creationId xmlns:a16="http://schemas.microsoft.com/office/drawing/2014/main" id="{BADC958C-AC80-4FFE-A890-C667E8F90C8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B4FC63A1-F3D1-4445-9D44-0FD59B839AA9}"/>
              </a:ext>
            </a:extLst>
          </p:cNvPr>
          <p:cNvPicPr>
            <a:picLocks noChangeAspect="1"/>
          </p:cNvPicPr>
          <p:nvPr/>
        </p:nvPicPr>
        <p:blipFill>
          <a:blip r:embed="rId5"/>
          <a:stretch>
            <a:fillRect/>
          </a:stretch>
        </p:blipFill>
        <p:spPr>
          <a:xfrm>
            <a:off x="9801922" y="212040"/>
            <a:ext cx="2212006" cy="1242866"/>
          </a:xfrm>
          <a:prstGeom prst="rect">
            <a:avLst/>
          </a:prstGeom>
        </p:spPr>
      </p:pic>
      <p:sp>
        <p:nvSpPr>
          <p:cNvPr id="11" name="TextBox 10">
            <a:extLst>
              <a:ext uri="{FF2B5EF4-FFF2-40B4-BE49-F238E27FC236}">
                <a16:creationId xmlns:a16="http://schemas.microsoft.com/office/drawing/2014/main" id="{999F5909-09CA-4CD4-96CF-8C9D302919D7}"/>
              </a:ext>
            </a:extLst>
          </p:cNvPr>
          <p:cNvSpPr txBox="1"/>
          <p:nvPr/>
        </p:nvSpPr>
        <p:spPr>
          <a:xfrm>
            <a:off x="876299" y="2574064"/>
            <a:ext cx="10271991" cy="3416320"/>
          </a:xfrm>
          <a:prstGeom prst="rect">
            <a:avLst/>
          </a:prstGeom>
          <a:noFill/>
        </p:spPr>
        <p:txBody>
          <a:bodyPr wrap="square">
            <a:spAutoFit/>
          </a:bodyPr>
          <a:lstStyle/>
          <a:p>
            <a:pPr algn="l"/>
            <a:r>
              <a:rPr lang="en-US" b="1" i="0" dirty="0">
                <a:solidFill>
                  <a:srgbClr val="FFFF00"/>
                </a:solidFill>
                <a:effectLst/>
                <a:latin typeface="Roboto"/>
              </a:rPr>
              <a:t>COVID-19 Mortgage Relief and Assistance</a:t>
            </a:r>
            <a:br>
              <a:rPr lang="en-US" b="1" i="0" dirty="0">
                <a:solidFill>
                  <a:srgbClr val="FFFF00"/>
                </a:solidFill>
                <a:effectLst/>
                <a:latin typeface="Roboto"/>
              </a:rPr>
            </a:br>
            <a:br>
              <a:rPr lang="en-US" b="1" i="0" dirty="0">
                <a:solidFill>
                  <a:srgbClr val="FFFF00"/>
                </a:solidFill>
                <a:effectLst/>
                <a:latin typeface="Roboto"/>
              </a:rPr>
            </a:br>
            <a:r>
              <a:rPr lang="en-US" b="1" i="0" dirty="0">
                <a:solidFill>
                  <a:srgbClr val="FFFF00"/>
                </a:solidFill>
                <a:effectLst/>
                <a:latin typeface="Open Sans"/>
              </a:rPr>
              <a:t>Homeownership counseling and assistance is available to Washington residents.</a:t>
            </a:r>
            <a:br>
              <a:rPr lang="en-US" b="0" i="0" dirty="0">
                <a:solidFill>
                  <a:srgbClr val="FFFF00"/>
                </a:solidFill>
                <a:effectLst/>
                <a:latin typeface="Open Sans"/>
              </a:rPr>
            </a:br>
            <a:r>
              <a:rPr lang="en-US" b="0" i="0" dirty="0">
                <a:solidFill>
                  <a:srgbClr val="FFFF00"/>
                </a:solidFill>
                <a:effectLst/>
                <a:latin typeface="Open Sans"/>
              </a:rPr>
              <a:t>Homeowners in distress may call </a:t>
            </a:r>
            <a:r>
              <a:rPr lang="en-US" b="0" i="0" dirty="0" err="1">
                <a:solidFill>
                  <a:srgbClr val="FFFF00"/>
                </a:solidFill>
                <a:effectLst/>
                <a:latin typeface="Open Sans"/>
              </a:rPr>
              <a:t>DFI’s</a:t>
            </a:r>
            <a:r>
              <a:rPr lang="en-US" b="0" i="0" dirty="0">
                <a:solidFill>
                  <a:srgbClr val="FFFF00"/>
                </a:solidFill>
                <a:effectLst/>
                <a:latin typeface="Open Sans"/>
              </a:rPr>
              <a:t> toll-free number </a:t>
            </a:r>
            <a:r>
              <a:rPr lang="en-US" b="1" i="0" dirty="0">
                <a:solidFill>
                  <a:srgbClr val="FFFF00"/>
                </a:solidFill>
                <a:effectLst/>
                <a:latin typeface="Open Sans"/>
              </a:rPr>
              <a:t>1-877-RING-DFI (746-4334)</a:t>
            </a:r>
            <a:r>
              <a:rPr lang="en-US" b="0" i="0" dirty="0">
                <a:solidFill>
                  <a:srgbClr val="FFFF00"/>
                </a:solidFill>
                <a:effectLst/>
                <a:latin typeface="Open Sans"/>
              </a:rPr>
              <a:t> to talk to a member of our team and to get assistance in how best to contact their mortgage servicer, and to learn more about their options.</a:t>
            </a:r>
          </a:p>
          <a:p>
            <a:pPr algn="l"/>
            <a:br>
              <a:rPr lang="en-US" b="0" i="0" dirty="0">
                <a:solidFill>
                  <a:srgbClr val="FFFF00"/>
                </a:solidFill>
                <a:effectLst/>
                <a:latin typeface="Open Sans"/>
              </a:rPr>
            </a:br>
            <a:r>
              <a:rPr lang="en-US" b="0" i="0" dirty="0">
                <a:solidFill>
                  <a:srgbClr val="FFFF00"/>
                </a:solidFill>
                <a:effectLst/>
                <a:latin typeface="Open Sans"/>
              </a:rPr>
              <a:t>If you would like to talk to a housing counselor, call the Washington Homeownership Hotline at</a:t>
            </a:r>
            <a:r>
              <a:rPr lang="en-US" b="1" i="0" dirty="0">
                <a:solidFill>
                  <a:srgbClr val="FFFF00"/>
                </a:solidFill>
                <a:effectLst/>
                <a:latin typeface="Open Sans"/>
              </a:rPr>
              <a:t> </a:t>
            </a:r>
            <a:r>
              <a:rPr lang="en-US" b="1" i="0" dirty="0" err="1">
                <a:solidFill>
                  <a:srgbClr val="FFFF00"/>
                </a:solidFill>
                <a:effectLst/>
                <a:latin typeface="Open Sans"/>
              </a:rPr>
              <a:t>1.877.894.HOME</a:t>
            </a:r>
            <a:r>
              <a:rPr lang="en-US" b="0" i="0" dirty="0">
                <a:solidFill>
                  <a:srgbClr val="FFFF00"/>
                </a:solidFill>
                <a:effectLst/>
                <a:latin typeface="Open Sans"/>
              </a:rPr>
              <a:t>.</a:t>
            </a:r>
          </a:p>
          <a:p>
            <a:pPr algn="l"/>
            <a:endParaRPr lang="en-US" b="1" i="0" dirty="0">
              <a:solidFill>
                <a:srgbClr val="0B0C0C"/>
              </a:solidFill>
              <a:effectLst/>
              <a:latin typeface="Roboto"/>
            </a:endParaRPr>
          </a:p>
          <a:p>
            <a:br>
              <a:rPr lang="en-US" b="0" i="0" dirty="0">
                <a:solidFill>
                  <a:srgbClr val="000000"/>
                </a:solidFill>
                <a:effectLst/>
                <a:latin typeface="Open Sans"/>
              </a:rPr>
            </a:br>
            <a:endParaRPr lang="en-US" dirty="0"/>
          </a:p>
        </p:txBody>
      </p:sp>
      <p:pic>
        <p:nvPicPr>
          <p:cNvPr id="3" name="Mortgage Help ">
            <a:hlinkClick r:id="" action="ppaction://media"/>
            <a:extLst>
              <a:ext uri="{FF2B5EF4-FFF2-40B4-BE49-F238E27FC236}">
                <a16:creationId xmlns:a16="http://schemas.microsoft.com/office/drawing/2014/main" id="{02C14B64-1F08-4972-854E-93380BD41A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9159" y="6000935"/>
            <a:ext cx="609600" cy="609600"/>
          </a:xfrm>
          <a:prstGeom prst="rect">
            <a:avLst/>
          </a:prstGeom>
        </p:spPr>
      </p:pic>
    </p:spTree>
    <p:extLst>
      <p:ext uri="{BB962C8B-B14F-4D97-AF65-F5344CB8AC3E}">
        <p14:creationId xmlns:p14="http://schemas.microsoft.com/office/powerpoint/2010/main" val="416978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4BA618-BF38-4C66-A054-AA45BAEA1C44}"/>
              </a:ext>
            </a:extLst>
          </p:cNvPr>
          <p:cNvSpPr>
            <a:spLocks noGrp="1"/>
          </p:cNvSpPr>
          <p:nvPr>
            <p:ph type="title"/>
          </p:nvPr>
        </p:nvSpPr>
        <p:spPr>
          <a:xfrm>
            <a:off x="4349170" y="1050877"/>
            <a:ext cx="6955735" cy="1189038"/>
          </a:xfrm>
        </p:spPr>
        <p:txBody>
          <a:bodyPr/>
          <a:lstStyle/>
          <a:p>
            <a:r>
              <a:rPr lang="en-US" dirty="0"/>
              <a:t>Difficulty with Rent? </a:t>
            </a:r>
            <a:br>
              <a:rPr lang="en-US" dirty="0"/>
            </a:br>
            <a:endParaRPr lang="en-US" dirty="0"/>
          </a:p>
        </p:txBody>
      </p:sp>
      <p:sp>
        <p:nvSpPr>
          <p:cNvPr id="3" name="Text Placeholder 2">
            <a:extLst>
              <a:ext uri="{FF2B5EF4-FFF2-40B4-BE49-F238E27FC236}">
                <a16:creationId xmlns:a16="http://schemas.microsoft.com/office/drawing/2014/main" id="{EF99585A-5E1F-40FA-8E64-BB4F04611657}"/>
              </a:ext>
            </a:extLst>
          </p:cNvPr>
          <p:cNvSpPr>
            <a:spLocks noGrp="1"/>
          </p:cNvSpPr>
          <p:nvPr>
            <p:ph type="body" sz="quarter" idx="11"/>
          </p:nvPr>
        </p:nvSpPr>
        <p:spPr>
          <a:xfrm>
            <a:off x="4533899" y="2127997"/>
            <a:ext cx="6955734" cy="2068944"/>
          </a:xfrm>
        </p:spPr>
        <p:txBody>
          <a:bodyPr vert="horz" lIns="91440" tIns="45720" rIns="91440" bIns="45720" rtlCol="0" anchor="t">
            <a:normAutofit/>
          </a:bodyPr>
          <a:lstStyle/>
          <a:p>
            <a:pPr algn="ctr"/>
            <a:r>
              <a:rPr lang="en-US" sz="1800" b="1" i="0" dirty="0">
                <a:solidFill>
                  <a:srgbClr val="4F4E4E"/>
                </a:solidFill>
                <a:effectLst/>
                <a:latin typeface="Helvetica" panose="020B0604020202020204" pitchFamily="34" charset="0"/>
              </a:rPr>
              <a:t>If you are unable to pay rent due to COVID-19, you may qualify for rental assistance through one of the eviction rent assistance programs in your county.</a:t>
            </a:r>
            <a:endParaRPr lang="en-US" b="0" i="0" dirty="0">
              <a:solidFill>
                <a:srgbClr val="4F4E4E"/>
              </a:solidFill>
              <a:effectLst/>
              <a:latin typeface="Verdana" panose="020B0604030504040204" pitchFamily="34" charset="0"/>
            </a:endParaRPr>
          </a:p>
          <a:p>
            <a:pPr algn="ctr"/>
            <a:r>
              <a:rPr lang="en-US" sz="1800" b="1" i="0" dirty="0">
                <a:solidFill>
                  <a:srgbClr val="4F4E4E"/>
                </a:solidFill>
                <a:effectLst/>
                <a:latin typeface="Helvetica" panose="020B0604020202020204" pitchFamily="34" charset="0"/>
              </a:rPr>
              <a:t>Find out more here: </a:t>
            </a:r>
            <a:br>
              <a:rPr lang="en-US" sz="1800" b="1" i="0" dirty="0">
                <a:solidFill>
                  <a:srgbClr val="4F4E4E"/>
                </a:solidFill>
                <a:effectLst/>
                <a:latin typeface="Helvetica" panose="020B0604020202020204" pitchFamily="34" charset="0"/>
              </a:rPr>
            </a:br>
            <a:r>
              <a:rPr lang="en-US" sz="1800" b="1" i="0" u="sng" dirty="0">
                <a:solidFill>
                  <a:srgbClr val="0000FF"/>
                </a:solidFill>
                <a:effectLst/>
                <a:latin typeface="Helvetica" panose="020B0604020202020204" pitchFamily="34" charset="0"/>
                <a:hlinkClick r:id="rId4"/>
              </a:rPr>
              <a:t>Washington State Department of Commerce Rent Assistance webpage.</a:t>
            </a:r>
            <a:endParaRPr lang="en-US" b="0" i="0" dirty="0">
              <a:solidFill>
                <a:srgbClr val="4F4E4E"/>
              </a:solidFill>
              <a:effectLst/>
              <a:latin typeface="Verdana" panose="020B0604030504040204" pitchFamily="34" charset="0"/>
            </a:endParaRPr>
          </a:p>
        </p:txBody>
      </p:sp>
      <p:pic>
        <p:nvPicPr>
          <p:cNvPr id="2" name="Picture 1">
            <a:extLst>
              <a:ext uri="{FF2B5EF4-FFF2-40B4-BE49-F238E27FC236}">
                <a16:creationId xmlns:a16="http://schemas.microsoft.com/office/drawing/2014/main" id="{DDF4EC53-A252-43FD-BBF9-1B14921EA95B}"/>
              </a:ext>
            </a:extLst>
          </p:cNvPr>
          <p:cNvPicPr>
            <a:picLocks noChangeAspect="1"/>
          </p:cNvPicPr>
          <p:nvPr/>
        </p:nvPicPr>
        <p:blipFill>
          <a:blip r:embed="rId5"/>
          <a:stretch>
            <a:fillRect/>
          </a:stretch>
        </p:blipFill>
        <p:spPr>
          <a:xfrm>
            <a:off x="238005" y="2313806"/>
            <a:ext cx="3259802" cy="1736199"/>
          </a:xfrm>
          <a:prstGeom prst="rect">
            <a:avLst/>
          </a:prstGeom>
        </p:spPr>
      </p:pic>
      <p:sp>
        <p:nvSpPr>
          <p:cNvPr id="6" name="TextBox 5">
            <a:extLst>
              <a:ext uri="{FF2B5EF4-FFF2-40B4-BE49-F238E27FC236}">
                <a16:creationId xmlns:a16="http://schemas.microsoft.com/office/drawing/2014/main" id="{3DE2C6E5-45D3-4361-8620-8172D48F2621}"/>
              </a:ext>
            </a:extLst>
          </p:cNvPr>
          <p:cNvSpPr txBox="1"/>
          <p:nvPr/>
        </p:nvSpPr>
        <p:spPr>
          <a:xfrm>
            <a:off x="4895273" y="4401463"/>
            <a:ext cx="6096000" cy="2031325"/>
          </a:xfrm>
          <a:prstGeom prst="rect">
            <a:avLst/>
          </a:prstGeom>
          <a:noFill/>
        </p:spPr>
        <p:txBody>
          <a:bodyPr wrap="square">
            <a:spAutoFit/>
          </a:bodyPr>
          <a:lstStyle/>
          <a:p>
            <a:pPr algn="l" fontAlgn="base"/>
            <a:r>
              <a:rPr lang="en-US" b="0" i="0" dirty="0">
                <a:solidFill>
                  <a:srgbClr val="00A2C7"/>
                </a:solidFill>
                <a:effectLst/>
                <a:latin typeface="Roboto Slab"/>
              </a:rPr>
              <a:t>Eviction Rent Assistance Program (</a:t>
            </a:r>
            <a:r>
              <a:rPr lang="en-US" b="0" i="0" dirty="0" err="1">
                <a:solidFill>
                  <a:srgbClr val="00A2C7"/>
                </a:solidFill>
                <a:effectLst/>
                <a:latin typeface="Roboto Slab"/>
              </a:rPr>
              <a:t>ERAP</a:t>
            </a:r>
            <a:r>
              <a:rPr lang="en-US" b="0" i="0" dirty="0">
                <a:solidFill>
                  <a:srgbClr val="00A2C7"/>
                </a:solidFill>
                <a:effectLst/>
                <a:latin typeface="Roboto Slab"/>
              </a:rPr>
              <a:t>)/Treasury Rent Assistance Program (T-RAP)</a:t>
            </a:r>
            <a:br>
              <a:rPr lang="en-US" b="0" i="0" dirty="0">
                <a:solidFill>
                  <a:srgbClr val="00A2C7"/>
                </a:solidFill>
                <a:effectLst/>
                <a:latin typeface="Roboto Slab"/>
              </a:rPr>
            </a:br>
            <a:endParaRPr lang="en-US" b="0" i="0" dirty="0">
              <a:solidFill>
                <a:srgbClr val="00A2C7"/>
              </a:solidFill>
              <a:effectLst/>
              <a:latin typeface="Roboto Slab"/>
            </a:endParaRPr>
          </a:p>
          <a:p>
            <a:pPr algn="l" fontAlgn="base"/>
            <a:r>
              <a:rPr lang="en-US" b="0" i="0" dirty="0">
                <a:solidFill>
                  <a:srgbClr val="555555"/>
                </a:solidFill>
                <a:effectLst/>
                <a:latin typeface="Roboto"/>
              </a:rPr>
              <a:t>New funds announced by Gov. Inslee on Feb. 11 have not been distributed to service providers yet. They are working as fast as we can to amend contracts and will update this announcement soon.</a:t>
            </a:r>
          </a:p>
        </p:txBody>
      </p:sp>
      <p:pic>
        <p:nvPicPr>
          <p:cNvPr id="7" name="Picture 6">
            <a:extLst>
              <a:ext uri="{FF2B5EF4-FFF2-40B4-BE49-F238E27FC236}">
                <a16:creationId xmlns:a16="http://schemas.microsoft.com/office/drawing/2014/main" id="{4977C392-0C2F-49A5-A7E9-5450D2784132}"/>
              </a:ext>
            </a:extLst>
          </p:cNvPr>
          <p:cNvPicPr>
            <a:picLocks noChangeAspect="1"/>
          </p:cNvPicPr>
          <p:nvPr/>
        </p:nvPicPr>
        <p:blipFill>
          <a:blip r:embed="rId6"/>
          <a:stretch>
            <a:fillRect/>
          </a:stretch>
        </p:blipFill>
        <p:spPr>
          <a:xfrm>
            <a:off x="9354707" y="126423"/>
            <a:ext cx="2560202" cy="1536121"/>
          </a:xfrm>
          <a:prstGeom prst="rect">
            <a:avLst/>
          </a:prstGeom>
        </p:spPr>
      </p:pic>
      <p:pic>
        <p:nvPicPr>
          <p:cNvPr id="4" name="Rent">
            <a:hlinkClick r:id="" action="ppaction://media"/>
            <a:extLst>
              <a:ext uri="{FF2B5EF4-FFF2-40B4-BE49-F238E27FC236}">
                <a16:creationId xmlns:a16="http://schemas.microsoft.com/office/drawing/2014/main" id="{74405389-9EEA-47E1-A5F9-D43727A3AC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8005" y="6127988"/>
            <a:ext cx="609600" cy="609600"/>
          </a:xfrm>
          <a:prstGeom prst="rect">
            <a:avLst/>
          </a:prstGeom>
        </p:spPr>
      </p:pic>
    </p:spTree>
    <p:extLst>
      <p:ext uri="{BB962C8B-B14F-4D97-AF65-F5344CB8AC3E}">
        <p14:creationId xmlns:p14="http://schemas.microsoft.com/office/powerpoint/2010/main" val="184067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5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2_Office Theme">
  <a:themeElements>
    <a:clrScheme name="Custom 24">
      <a:dk1>
        <a:srgbClr val="000000"/>
      </a:dk1>
      <a:lt1>
        <a:srgbClr val="FFFFFF"/>
      </a:lt1>
      <a:dk2>
        <a:srgbClr val="000000"/>
      </a:dk2>
      <a:lt2>
        <a:srgbClr val="E6E6E6"/>
      </a:lt2>
      <a:accent1>
        <a:srgbClr val="264653"/>
      </a:accent1>
      <a:accent2>
        <a:srgbClr val="2A9D8F"/>
      </a:accent2>
      <a:accent3>
        <a:srgbClr val="E9C46A"/>
      </a:accent3>
      <a:accent4>
        <a:srgbClr val="F4A261"/>
      </a:accent4>
      <a:accent5>
        <a:srgbClr val="E76F51"/>
      </a:accent5>
      <a:accent6>
        <a:srgbClr val="FFFFFF"/>
      </a:accent6>
      <a:hlink>
        <a:srgbClr val="FFFFFF"/>
      </a:hlink>
      <a:folHlink>
        <a:srgbClr val="FFFFFF"/>
      </a:folHlink>
    </a:clrScheme>
    <a:fontScheme name="Heritage and History">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History Month_TM10103076_Win32_LH_v4" id="{5AE25372-5B71-4B3F-A332-C4D84C968E46}" vid="{07F4610E-88B6-4CC8-AAA7-899DFEA9E17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A8A967B1-A0A0-415E-82CC-A85AEE3A67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FAAC47-BD84-465D-B982-7A75BCC08F7D}">
  <ds:schemaRefs>
    <ds:schemaRef ds:uri="http://schemas.microsoft.com/sharepoint/v3/contenttype/forms"/>
  </ds:schemaRefs>
</ds:datastoreItem>
</file>

<file path=customXml/itemProps3.xml><?xml version="1.0" encoding="utf-8"?>
<ds:datastoreItem xmlns:ds="http://schemas.openxmlformats.org/officeDocument/2006/customXml" ds:itemID="{0F89EEA4-141F-4066-B57B-E44468FB3D6E}">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otalTime>556</TotalTime>
  <Words>1430</Words>
  <Application>Microsoft Office PowerPoint</Application>
  <PresentationFormat>Widescreen</PresentationFormat>
  <Paragraphs>113</Paragraphs>
  <Slides>17</Slides>
  <Notes>7</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Abadi</vt:lpstr>
      <vt:lpstr>Aharoni</vt:lpstr>
      <vt:lpstr>Arial</vt:lpstr>
      <vt:lpstr>Calibri</vt:lpstr>
      <vt:lpstr>Helvetica</vt:lpstr>
      <vt:lpstr>Impact</vt:lpstr>
      <vt:lpstr>Open Sans</vt:lpstr>
      <vt:lpstr>Roboto</vt:lpstr>
      <vt:lpstr>Roboto Slab</vt:lpstr>
      <vt:lpstr>Segoe UI</vt:lpstr>
      <vt:lpstr>Verdana</vt:lpstr>
      <vt:lpstr>2_Office Theme</vt:lpstr>
      <vt:lpstr>Navigating the Pandemic</vt:lpstr>
      <vt:lpstr>Community Resources </vt:lpstr>
      <vt:lpstr>Accessing COVID-19 testing and vaccination? </vt:lpstr>
      <vt:lpstr>Help for Small Businesses </vt:lpstr>
      <vt:lpstr>Unemployment</vt:lpstr>
      <vt:lpstr>Employment Opportunities </vt:lpstr>
      <vt:lpstr>Paid Family &amp; Medical Leave Act</vt:lpstr>
      <vt:lpstr>Housing Assistance during COVID-19</vt:lpstr>
      <vt:lpstr>Difficulty with Rent?  </vt:lpstr>
      <vt:lpstr>Food Assistance</vt:lpstr>
      <vt:lpstr>PowerPoint Presentation</vt:lpstr>
      <vt:lpstr>Education from Home Resources Online</vt:lpstr>
      <vt:lpstr>Education from Home Resources Online</vt:lpstr>
      <vt:lpstr>Mental Health Resources</vt:lpstr>
      <vt:lpstr>Suicide Hotline Help is available. Speak with  someone today! 800-273-8255</vt:lpstr>
      <vt:lpstr>More SmartApss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Pandemic</dc:title>
  <dc:creator>McPherson, Kathryn (UTC)</dc:creator>
  <cp:lastModifiedBy>McPherson, Kathryn (UTC)</cp:lastModifiedBy>
  <cp:revision>20</cp:revision>
  <dcterms:created xsi:type="dcterms:W3CDTF">2021-02-12T05:40:53Z</dcterms:created>
  <dcterms:modified xsi:type="dcterms:W3CDTF">2021-02-17T00:58:19Z</dcterms:modified>
</cp:coreProperties>
</file>