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64" r:id="rId4"/>
    <p:sldId id="265" r:id="rId5"/>
    <p:sldId id="266" r:id="rId6"/>
    <p:sldId id="267" r:id="rId7"/>
    <p:sldId id="271" r:id="rId8"/>
    <p:sldId id="272" r:id="rId9"/>
    <p:sldId id="274" r:id="rId10"/>
    <p:sldId id="270" r:id="rId11"/>
    <p:sldId id="269" r:id="rId12"/>
    <p:sldId id="273" r:id="rId13"/>
    <p:sldId id="275"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2304" autoAdjust="0"/>
  </p:normalViewPr>
  <p:slideViewPr>
    <p:cSldViewPr snapToGrid="0">
      <p:cViewPr varScale="1">
        <p:scale>
          <a:sx n="72" d="100"/>
          <a:sy n="72" d="100"/>
        </p:scale>
        <p:origin x="207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C4433-8953-4D3E-94DC-42FF34A6D2E1}" type="datetimeFigureOut">
              <a:rPr lang="en-US" smtClean="0"/>
              <a:t>6/29/2020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8E6285-B0F2-421B-A19D-275C88A06757}" type="slidenum">
              <a:rPr lang="en-US" smtClean="0"/>
              <a:t>‹#›</a:t>
            </a:fld>
            <a:endParaRPr lang="en-US"/>
          </a:p>
        </p:txBody>
      </p:sp>
    </p:spTree>
    <p:extLst>
      <p:ext uri="{BB962C8B-B14F-4D97-AF65-F5344CB8AC3E}">
        <p14:creationId xmlns:p14="http://schemas.microsoft.com/office/powerpoint/2010/main" val="4287724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goia.wa.gov/resources/tribal-map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Introduce yourselves as facilitators</a:t>
            </a:r>
            <a:r>
              <a:rPr lang="en-US" baseline="0" dirty="0" smtClean="0"/>
              <a:t> and provide pronouns, if comfortable, agency is optional, we don’t want that to be a barrier to openness</a:t>
            </a:r>
          </a:p>
          <a:p>
            <a:pPr marL="171450" indent="-171450">
              <a:buFontTx/>
              <a:buChar char="-"/>
            </a:pPr>
            <a:r>
              <a:rPr lang="en-US" baseline="0" dirty="0" smtClean="0"/>
              <a:t>Have everyone put who they are in the chat box</a:t>
            </a:r>
          </a:p>
          <a:p>
            <a:pPr marL="171450" lvl="0" indent="-171450">
              <a:buFontTx/>
              <a:buChar char="-"/>
            </a:pPr>
            <a:r>
              <a:rPr lang="en-US" baseline="0" dirty="0" smtClean="0"/>
              <a:t>This should not take more than 5 minutes</a:t>
            </a:r>
          </a:p>
          <a:p>
            <a:pPr marL="171450" lvl="0" indent="-171450">
              <a:buFontTx/>
              <a:buChar char="-"/>
            </a:pPr>
            <a:r>
              <a:rPr lang="en-US" baseline="0" dirty="0" smtClean="0"/>
              <a:t>Anyone identifying as </a:t>
            </a:r>
            <a:r>
              <a:rPr lang="en-US" b="0" baseline="0" dirty="0" smtClean="0">
                <a:solidFill>
                  <a:schemeClr val="accent6">
                    <a:lumMod val="75000"/>
                  </a:schemeClr>
                </a:solidFill>
              </a:rPr>
              <a:t>BIPOC (black, indigenous, people of color, biracial, multiethnic), have them privately chat with facilitator so they can be in the main session space during breakouts</a:t>
            </a: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0" baseline="0" dirty="0" smtClean="0">
                <a:solidFill>
                  <a:schemeClr val="accent6">
                    <a:lumMod val="75000"/>
                  </a:schemeClr>
                </a:solidFill>
              </a:rPr>
              <a:t>Please </a:t>
            </a:r>
            <a:r>
              <a:rPr lang="en-US" b="0" baseline="0" dirty="0" smtClean="0">
                <a:solidFill>
                  <a:schemeClr val="accent6">
                    <a:lumMod val="75000"/>
                  </a:schemeClr>
                </a:solidFill>
              </a:rPr>
              <a:t>make sure to reinforce that we are grateful for everyone giving their time and energy to be in this space and to be uncomfortable and learning from one another.  We know how precious time is and how difficult the current situation is for many people and to voluntarily be in this space speaks volumes about how much we all want to learn from one another. </a:t>
            </a:r>
            <a:endParaRPr lang="en-US" b="0" baseline="0" dirty="0" smtClean="0">
              <a:solidFill>
                <a:schemeClr val="accent6">
                  <a:lumMod val="75000"/>
                </a:schemeClr>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0" baseline="0" smtClean="0">
                <a:solidFill>
                  <a:schemeClr val="accent6">
                    <a:lumMod val="75000"/>
                  </a:schemeClr>
                </a:solidFill>
              </a:rPr>
              <a:t>Those that are hear for ill-intent will be asked to leave the space</a:t>
            </a:r>
            <a:endParaRPr lang="en-US" baseline="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baseline="0" dirty="0" smtClean="0"/>
          </a:p>
          <a:p>
            <a:pPr marL="628650" lvl="1"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D38E6285-B0F2-421B-A19D-275C88A06757}" type="slidenum">
              <a:rPr lang="en-US" smtClean="0"/>
              <a:t>1</a:t>
            </a:fld>
            <a:endParaRPr lang="en-US"/>
          </a:p>
        </p:txBody>
      </p:sp>
    </p:spTree>
    <p:extLst>
      <p:ext uri="{BB962C8B-B14F-4D97-AF65-F5344CB8AC3E}">
        <p14:creationId xmlns:p14="http://schemas.microsoft.com/office/powerpoint/2010/main" val="35003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- 5 minutes</a:t>
            </a:r>
            <a:endParaRPr lang="en-US" dirty="0"/>
          </a:p>
        </p:txBody>
      </p:sp>
      <p:sp>
        <p:nvSpPr>
          <p:cNvPr id="4" name="Slide Number Placeholder 3"/>
          <p:cNvSpPr>
            <a:spLocks noGrp="1"/>
          </p:cNvSpPr>
          <p:nvPr>
            <p:ph type="sldNum" sz="quarter" idx="10"/>
          </p:nvPr>
        </p:nvSpPr>
        <p:spPr/>
        <p:txBody>
          <a:bodyPr/>
          <a:lstStyle/>
          <a:p>
            <a:fld id="{D38E6285-B0F2-421B-A19D-275C88A06757}" type="slidenum">
              <a:rPr lang="en-US" smtClean="0"/>
              <a:t>10</a:t>
            </a:fld>
            <a:endParaRPr lang="en-US"/>
          </a:p>
        </p:txBody>
      </p:sp>
    </p:spTree>
    <p:extLst>
      <p:ext uri="{BB962C8B-B14F-4D97-AF65-F5344CB8AC3E}">
        <p14:creationId xmlns:p14="http://schemas.microsoft.com/office/powerpoint/2010/main" val="1977366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chat box for people to start</a:t>
            </a:r>
            <a:r>
              <a:rPr lang="en-US" baseline="0" dirty="0" smtClean="0"/>
              <a:t> what they see</a:t>
            </a:r>
          </a:p>
          <a:p>
            <a:pPr marL="171450" indent="-171450">
              <a:buFontTx/>
              <a:buChar char="-"/>
            </a:pPr>
            <a:r>
              <a:rPr lang="en-US" baseline="0" dirty="0" smtClean="0"/>
              <a:t>Breakout sessions </a:t>
            </a:r>
          </a:p>
          <a:p>
            <a:pPr marL="171450" indent="-171450">
              <a:buFontTx/>
              <a:buChar char="-"/>
            </a:pPr>
            <a:r>
              <a:rPr lang="en-US" baseline="0" dirty="0" smtClean="0"/>
              <a:t>20 minutes to dialogue</a:t>
            </a:r>
          </a:p>
          <a:p>
            <a:pPr marL="171450" indent="-171450">
              <a:buFontTx/>
              <a:buChar char="-"/>
            </a:pPr>
            <a:r>
              <a:rPr lang="en-US" dirty="0" smtClean="0"/>
              <a:t>For those identifying</a:t>
            </a:r>
            <a:r>
              <a:rPr lang="en-US" baseline="0" dirty="0" smtClean="0"/>
              <a:t> as </a:t>
            </a:r>
            <a:r>
              <a:rPr lang="en-US" b="0" baseline="0" dirty="0" smtClean="0">
                <a:solidFill>
                  <a:schemeClr val="accent6">
                    <a:lumMod val="75000"/>
                  </a:schemeClr>
                </a:solidFill>
              </a:rPr>
              <a:t>BIPOC (black, indigenous, people of color, biracial, multiethnic), keep them in the main session</a:t>
            </a:r>
            <a:endParaRPr lang="en-US" dirty="0"/>
          </a:p>
        </p:txBody>
      </p:sp>
      <p:sp>
        <p:nvSpPr>
          <p:cNvPr id="4" name="Slide Number Placeholder 3"/>
          <p:cNvSpPr>
            <a:spLocks noGrp="1"/>
          </p:cNvSpPr>
          <p:nvPr>
            <p:ph type="sldNum" sz="quarter" idx="10"/>
          </p:nvPr>
        </p:nvSpPr>
        <p:spPr/>
        <p:txBody>
          <a:bodyPr/>
          <a:lstStyle/>
          <a:p>
            <a:fld id="{D38E6285-B0F2-421B-A19D-275C88A06757}" type="slidenum">
              <a:rPr lang="en-US" smtClean="0"/>
              <a:t>11</a:t>
            </a:fld>
            <a:endParaRPr lang="en-US"/>
          </a:p>
        </p:txBody>
      </p:sp>
    </p:spTree>
    <p:extLst>
      <p:ext uri="{BB962C8B-B14F-4D97-AF65-F5344CB8AC3E}">
        <p14:creationId xmlns:p14="http://schemas.microsoft.com/office/powerpoint/2010/main" val="2474338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chat box for people to start</a:t>
            </a:r>
            <a:r>
              <a:rPr lang="en-US" baseline="0" dirty="0" smtClean="0"/>
              <a:t> what they see</a:t>
            </a:r>
          </a:p>
          <a:p>
            <a:pPr marL="171450" indent="-171450">
              <a:buFontTx/>
              <a:buChar char="-"/>
            </a:pPr>
            <a:r>
              <a:rPr lang="en-US" baseline="0" dirty="0" smtClean="0"/>
              <a:t>Breakout sessions </a:t>
            </a:r>
          </a:p>
          <a:p>
            <a:pPr marL="171450" indent="-171450">
              <a:buFontTx/>
              <a:buChar char="-"/>
            </a:pPr>
            <a:r>
              <a:rPr lang="en-US" baseline="0" dirty="0" smtClean="0"/>
              <a:t>20 minutes to dialogue</a:t>
            </a:r>
          </a:p>
          <a:p>
            <a:pPr marL="171450" indent="-171450">
              <a:buFontTx/>
              <a:buChar char="-"/>
            </a:pPr>
            <a:r>
              <a:rPr lang="en-US" dirty="0" smtClean="0"/>
              <a:t>For those identifying</a:t>
            </a:r>
            <a:r>
              <a:rPr lang="en-US" baseline="0" dirty="0" smtClean="0"/>
              <a:t> as </a:t>
            </a:r>
            <a:r>
              <a:rPr lang="en-US" b="0" baseline="0" dirty="0" smtClean="0">
                <a:solidFill>
                  <a:schemeClr val="accent6">
                    <a:lumMod val="75000"/>
                  </a:schemeClr>
                </a:solidFill>
              </a:rPr>
              <a:t>BIPOC (black, indigenous, people of color, biracial, multiethnic), keep them in the main session</a:t>
            </a:r>
            <a:endParaRPr lang="en-US" dirty="0" smtClean="0"/>
          </a:p>
          <a:p>
            <a:endParaRPr lang="en-US" dirty="0"/>
          </a:p>
        </p:txBody>
      </p:sp>
      <p:sp>
        <p:nvSpPr>
          <p:cNvPr id="4" name="Slide Number Placeholder 3"/>
          <p:cNvSpPr>
            <a:spLocks noGrp="1"/>
          </p:cNvSpPr>
          <p:nvPr>
            <p:ph type="sldNum" sz="quarter" idx="10"/>
          </p:nvPr>
        </p:nvSpPr>
        <p:spPr/>
        <p:txBody>
          <a:bodyPr/>
          <a:lstStyle/>
          <a:p>
            <a:fld id="{D38E6285-B0F2-421B-A19D-275C88A06757}" type="slidenum">
              <a:rPr lang="en-US" smtClean="0"/>
              <a:t>12</a:t>
            </a:fld>
            <a:endParaRPr lang="en-US"/>
          </a:p>
        </p:txBody>
      </p:sp>
    </p:spTree>
    <p:extLst>
      <p:ext uri="{BB962C8B-B14F-4D97-AF65-F5344CB8AC3E}">
        <p14:creationId xmlns:p14="http://schemas.microsoft.com/office/powerpoint/2010/main" val="643145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- 5 minutes to review, comments in chat box</a:t>
            </a:r>
            <a:endParaRPr lang="en-US" dirty="0"/>
          </a:p>
        </p:txBody>
      </p:sp>
      <p:sp>
        <p:nvSpPr>
          <p:cNvPr id="4" name="Slide Number Placeholder 3"/>
          <p:cNvSpPr>
            <a:spLocks noGrp="1"/>
          </p:cNvSpPr>
          <p:nvPr>
            <p:ph type="sldNum" sz="quarter" idx="10"/>
          </p:nvPr>
        </p:nvSpPr>
        <p:spPr/>
        <p:txBody>
          <a:bodyPr/>
          <a:lstStyle/>
          <a:p>
            <a:fld id="{D38E6285-B0F2-421B-A19D-275C88A06757}" type="slidenum">
              <a:rPr lang="en-US" smtClean="0"/>
              <a:t>13</a:t>
            </a:fld>
            <a:endParaRPr lang="en-US"/>
          </a:p>
        </p:txBody>
      </p:sp>
    </p:spTree>
    <p:extLst>
      <p:ext uri="{BB962C8B-B14F-4D97-AF65-F5344CB8AC3E}">
        <p14:creationId xmlns:p14="http://schemas.microsoft.com/office/powerpoint/2010/main" val="1742985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Have participants</a:t>
            </a:r>
            <a:r>
              <a:rPr lang="en-US" baseline="0" dirty="0" smtClean="0"/>
              <a:t> share their hopes in the chat box</a:t>
            </a:r>
          </a:p>
          <a:p>
            <a:pPr marL="171450" indent="-171450">
              <a:buFontTx/>
              <a:buChar char="-"/>
            </a:pPr>
            <a:r>
              <a:rPr lang="en-US" baseline="0" dirty="0" smtClean="0"/>
              <a:t>10 minutes</a:t>
            </a:r>
          </a:p>
          <a:p>
            <a:pPr marL="171450" indent="-171450">
              <a:buFontTx/>
              <a:buChar char="-"/>
            </a:pPr>
            <a:r>
              <a:rPr lang="en-US" baseline="0" dirty="0" smtClean="0"/>
              <a:t>Wrap up the day by thanking everyone for participating</a:t>
            </a:r>
            <a:endParaRPr lang="en-US" dirty="0"/>
          </a:p>
        </p:txBody>
      </p:sp>
      <p:sp>
        <p:nvSpPr>
          <p:cNvPr id="4" name="Slide Number Placeholder 3"/>
          <p:cNvSpPr>
            <a:spLocks noGrp="1"/>
          </p:cNvSpPr>
          <p:nvPr>
            <p:ph type="sldNum" sz="quarter" idx="10"/>
          </p:nvPr>
        </p:nvSpPr>
        <p:spPr/>
        <p:txBody>
          <a:bodyPr/>
          <a:lstStyle/>
          <a:p>
            <a:fld id="{D38E6285-B0F2-421B-A19D-275C88A06757}" type="slidenum">
              <a:rPr lang="en-US" smtClean="0"/>
              <a:t>14</a:t>
            </a:fld>
            <a:endParaRPr lang="en-US"/>
          </a:p>
        </p:txBody>
      </p:sp>
    </p:spTree>
    <p:extLst>
      <p:ext uri="{BB962C8B-B14F-4D97-AF65-F5344CB8AC3E}">
        <p14:creationId xmlns:p14="http://schemas.microsoft.com/office/powerpoint/2010/main" val="1486110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Fill in the blank for</a:t>
            </a:r>
            <a:r>
              <a:rPr lang="en-US" baseline="0" dirty="0" smtClean="0"/>
              <a:t> </a:t>
            </a:r>
            <a:r>
              <a:rPr lang="en-US" dirty="0" smtClean="0"/>
              <a:t>wherever you are facilitating from, please insert the appropriate first nations/tribes, use </a:t>
            </a:r>
            <a:r>
              <a:rPr lang="en-US" dirty="0" smtClean="0">
                <a:hlinkClick r:id="rId3"/>
              </a:rPr>
              <a:t>https://goia.wa.gov/resources/tribal-maps</a:t>
            </a:r>
            <a:r>
              <a:rPr lang="en-US" dirty="0" smtClean="0"/>
              <a:t> to confirm</a:t>
            </a:r>
          </a:p>
          <a:p>
            <a:endParaRPr lang="en-US" dirty="0"/>
          </a:p>
        </p:txBody>
      </p:sp>
      <p:sp>
        <p:nvSpPr>
          <p:cNvPr id="4" name="Slide Number Placeholder 3"/>
          <p:cNvSpPr>
            <a:spLocks noGrp="1"/>
          </p:cNvSpPr>
          <p:nvPr>
            <p:ph type="sldNum" sz="quarter" idx="10"/>
          </p:nvPr>
        </p:nvSpPr>
        <p:spPr/>
        <p:txBody>
          <a:bodyPr/>
          <a:lstStyle/>
          <a:p>
            <a:fld id="{D38E6285-B0F2-421B-A19D-275C88A06757}" type="slidenum">
              <a:rPr lang="en-US" smtClean="0"/>
              <a:t>2</a:t>
            </a:fld>
            <a:endParaRPr lang="en-US"/>
          </a:p>
        </p:txBody>
      </p:sp>
    </p:spTree>
    <p:extLst>
      <p:ext uri="{BB962C8B-B14F-4D97-AF65-F5344CB8AC3E}">
        <p14:creationId xmlns:p14="http://schemas.microsoft.com/office/powerpoint/2010/main" val="1030141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Use the chat box to share intentions and have a facilitator read some out loud (depending on group size, the chat box will cycle through very quickly)</a:t>
            </a:r>
          </a:p>
          <a:p>
            <a:r>
              <a:rPr lang="en-US" sz="1200" b="0" i="0" u="none" strike="noStrike" kern="1200" baseline="0" dirty="0" smtClean="0">
                <a:solidFill>
                  <a:schemeClr val="tx1"/>
                </a:solidFill>
                <a:latin typeface="+mn-lt"/>
                <a:ea typeface="+mn-ea"/>
                <a:cs typeface="+mn-cs"/>
              </a:rPr>
              <a:t>- 5-8 minutes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Examples of intentions from Dr. Obear (there are varying levels depending on the group session being presented)</a:t>
            </a:r>
          </a:p>
          <a:p>
            <a:r>
              <a:rPr lang="en-US" sz="1200" b="0" i="0" u="none" strike="noStrike" kern="1200" baseline="0" dirty="0" smtClean="0">
                <a:solidFill>
                  <a:schemeClr val="tx1"/>
                </a:solidFill>
                <a:latin typeface="+mn-lt"/>
                <a:ea typeface="+mn-ea"/>
                <a:cs typeface="+mn-cs"/>
              </a:rPr>
              <a:t>1. Create space for honest, authentic dialogue </a:t>
            </a:r>
          </a:p>
          <a:p>
            <a:r>
              <a:rPr lang="fr-FR" sz="1200" b="0" i="0" u="none" strike="noStrike" kern="1200" baseline="0" dirty="0" smtClean="0">
                <a:solidFill>
                  <a:schemeClr val="tx1"/>
                </a:solidFill>
                <a:latin typeface="+mn-lt"/>
                <a:ea typeface="+mn-ea"/>
                <a:cs typeface="+mn-cs"/>
              </a:rPr>
              <a:t>2. Engage in </a:t>
            </a:r>
            <a:r>
              <a:rPr lang="fr-FR" sz="1200" b="0" i="0" u="none" strike="noStrike" kern="1200" baseline="0" dirty="0" err="1" smtClean="0">
                <a:solidFill>
                  <a:schemeClr val="tx1"/>
                </a:solidFill>
                <a:latin typeface="+mn-lt"/>
                <a:ea typeface="+mn-ea"/>
                <a:cs typeface="+mn-cs"/>
              </a:rPr>
              <a:t>respectful</a:t>
            </a:r>
            <a:r>
              <a:rPr lang="fr-FR" sz="1200" b="0" i="0" u="none" strike="noStrike" kern="1200" baseline="0" dirty="0" smtClean="0">
                <a:solidFill>
                  <a:schemeClr val="tx1"/>
                </a:solidFill>
                <a:latin typeface="+mn-lt"/>
                <a:ea typeface="+mn-ea"/>
                <a:cs typeface="+mn-cs"/>
              </a:rPr>
              <a:t> dialogue </a:t>
            </a:r>
          </a:p>
          <a:p>
            <a:r>
              <a:rPr lang="en-US" sz="1200" b="0" i="0" u="none" strike="noStrike" kern="1200" baseline="0" dirty="0" smtClean="0">
                <a:solidFill>
                  <a:schemeClr val="tx1"/>
                </a:solidFill>
                <a:latin typeface="+mn-lt"/>
                <a:ea typeface="+mn-ea"/>
                <a:cs typeface="+mn-cs"/>
              </a:rPr>
              <a:t>3. Treat others with dignity, respect, and care </a:t>
            </a:r>
          </a:p>
          <a:p>
            <a:r>
              <a:rPr lang="en-US" sz="1200" b="0" i="0" u="none" strike="noStrike" kern="1200" baseline="0" dirty="0" smtClean="0">
                <a:solidFill>
                  <a:schemeClr val="tx1"/>
                </a:solidFill>
                <a:latin typeface="+mn-lt"/>
                <a:ea typeface="+mn-ea"/>
                <a:cs typeface="+mn-cs"/>
              </a:rPr>
              <a:t>4. Deepen understanding across differences </a:t>
            </a:r>
          </a:p>
          <a:p>
            <a:r>
              <a:rPr lang="en-US" sz="1200" b="0" i="0" u="none" strike="noStrike" kern="1200" baseline="0" dirty="0" smtClean="0">
                <a:solidFill>
                  <a:schemeClr val="tx1"/>
                </a:solidFill>
                <a:latin typeface="+mn-lt"/>
                <a:ea typeface="+mn-ea"/>
                <a:cs typeface="+mn-cs"/>
              </a:rPr>
              <a:t>5. Meet people “where they are” without judgment </a:t>
            </a:r>
          </a:p>
          <a:p>
            <a:r>
              <a:rPr lang="en-US" sz="1200" b="0" i="0" u="none" strike="noStrike" kern="1200" baseline="0" dirty="0" smtClean="0">
                <a:solidFill>
                  <a:schemeClr val="tx1"/>
                </a:solidFill>
                <a:latin typeface="+mn-lt"/>
                <a:ea typeface="+mn-ea"/>
                <a:cs typeface="+mn-cs"/>
              </a:rPr>
              <a:t>6. Deepen learning and self-reflection </a:t>
            </a:r>
          </a:p>
          <a:p>
            <a:r>
              <a:rPr lang="en-US" sz="1200" b="0" i="0" u="none" strike="noStrike" kern="1200" baseline="0" dirty="0" smtClean="0">
                <a:solidFill>
                  <a:schemeClr val="tx1"/>
                </a:solidFill>
                <a:latin typeface="+mn-lt"/>
                <a:ea typeface="+mn-ea"/>
                <a:cs typeface="+mn-cs"/>
              </a:rPr>
              <a:t>7. “Go with the flow;” trust the process </a:t>
            </a:r>
          </a:p>
          <a:p>
            <a:r>
              <a:rPr lang="en-US" sz="1200" b="0" i="0" u="none" strike="noStrike" kern="1200" baseline="0" dirty="0" smtClean="0">
                <a:solidFill>
                  <a:schemeClr val="tx1"/>
                </a:solidFill>
                <a:latin typeface="+mn-lt"/>
                <a:ea typeface="+mn-ea"/>
                <a:cs typeface="+mn-cs"/>
              </a:rPr>
              <a:t>8. Create a brave learning community for the expression and engagement of differing viewpoints </a:t>
            </a:r>
          </a:p>
          <a:p>
            <a:r>
              <a:rPr lang="fr-FR" sz="1200" b="0" i="0" u="none" strike="noStrike" kern="1200" baseline="0" dirty="0" smtClean="0">
                <a:solidFill>
                  <a:schemeClr val="tx1"/>
                </a:solidFill>
                <a:latin typeface="+mn-lt"/>
                <a:ea typeface="+mn-ea"/>
                <a:cs typeface="+mn-cs"/>
              </a:rPr>
              <a:t>9. </a:t>
            </a:r>
            <a:r>
              <a:rPr lang="fr-FR" sz="1200" b="0" i="0" u="none" strike="noStrike" kern="1200" baseline="0" dirty="0" err="1" smtClean="0">
                <a:solidFill>
                  <a:schemeClr val="tx1"/>
                </a:solidFill>
                <a:latin typeface="+mn-lt"/>
                <a:ea typeface="+mn-ea"/>
                <a:cs typeface="+mn-cs"/>
              </a:rPr>
              <a:t>Stir</a:t>
            </a:r>
            <a:r>
              <a:rPr lang="fr-FR" sz="1200" b="0" i="0" u="none" strike="noStrike" kern="1200" baseline="0" dirty="0" smtClean="0">
                <a:solidFill>
                  <a:schemeClr val="tx1"/>
                </a:solidFill>
                <a:latin typeface="+mn-lt"/>
                <a:ea typeface="+mn-ea"/>
                <a:cs typeface="+mn-cs"/>
              </a:rPr>
              <a:t> cognitive dissonance ~ explore multiple perspectives </a:t>
            </a:r>
          </a:p>
          <a:p>
            <a:r>
              <a:rPr lang="en-US" sz="1200" b="0" i="0" u="none" strike="noStrike" kern="1200" baseline="0" dirty="0" smtClean="0">
                <a:solidFill>
                  <a:schemeClr val="tx1"/>
                </a:solidFill>
                <a:latin typeface="+mn-lt"/>
                <a:ea typeface="+mn-ea"/>
                <a:cs typeface="+mn-cs"/>
              </a:rPr>
              <a:t>10. Support disagreement with a person’s ideas without attacking their humanity </a:t>
            </a:r>
          </a:p>
          <a:p>
            <a:r>
              <a:rPr lang="en-US" sz="1200" b="0" i="0" u="none" strike="noStrike" kern="1200" baseline="0" dirty="0" smtClean="0">
                <a:solidFill>
                  <a:schemeClr val="tx1"/>
                </a:solidFill>
                <a:latin typeface="+mn-lt"/>
                <a:ea typeface="+mn-ea"/>
                <a:cs typeface="+mn-cs"/>
              </a:rPr>
              <a:t>11. Facilitate engaged, respectful disagreement </a:t>
            </a:r>
          </a:p>
          <a:p>
            <a:r>
              <a:rPr lang="en-US" sz="1200" b="0" i="0" u="none" strike="noStrike" kern="1200" baseline="0" dirty="0" smtClean="0">
                <a:solidFill>
                  <a:schemeClr val="tx1"/>
                </a:solidFill>
                <a:latin typeface="+mn-lt"/>
                <a:ea typeface="+mn-ea"/>
                <a:cs typeface="+mn-cs"/>
              </a:rPr>
              <a:t>12. Create space for people to express their emotions </a:t>
            </a:r>
          </a:p>
          <a:p>
            <a:r>
              <a:rPr lang="en-US" sz="1200" b="0" i="0" u="none" strike="noStrike" kern="1200" baseline="0" dirty="0" smtClean="0">
                <a:solidFill>
                  <a:schemeClr val="tx1"/>
                </a:solidFill>
                <a:latin typeface="+mn-lt"/>
                <a:ea typeface="+mn-ea"/>
                <a:cs typeface="+mn-cs"/>
              </a:rPr>
              <a:t>13. Demonstrate compassion and empathy </a:t>
            </a:r>
          </a:p>
          <a:p>
            <a:r>
              <a:rPr lang="en-US" sz="1200" b="0" i="0" u="none" strike="noStrike" kern="1200" baseline="0" dirty="0" smtClean="0">
                <a:solidFill>
                  <a:schemeClr val="tx1"/>
                </a:solidFill>
                <a:latin typeface="+mn-lt"/>
                <a:ea typeface="+mn-ea"/>
                <a:cs typeface="+mn-cs"/>
              </a:rPr>
              <a:t>14. Leave people feeling whole </a:t>
            </a:r>
          </a:p>
          <a:p>
            <a:r>
              <a:rPr lang="en-US" sz="1200" b="0" i="0" u="none" strike="noStrike" kern="1200" baseline="0" dirty="0" smtClean="0">
                <a:solidFill>
                  <a:schemeClr val="tx1"/>
                </a:solidFill>
                <a:latin typeface="+mn-lt"/>
                <a:ea typeface="+mn-ea"/>
                <a:cs typeface="+mn-cs"/>
              </a:rPr>
              <a:t>15. Do no harm </a:t>
            </a:r>
          </a:p>
          <a:p>
            <a:r>
              <a:rPr lang="en-US" sz="1200" b="0" i="0" u="none" strike="noStrike" kern="1200" baseline="0" dirty="0" smtClean="0">
                <a:solidFill>
                  <a:schemeClr val="tx1"/>
                </a:solidFill>
                <a:latin typeface="+mn-lt"/>
                <a:ea typeface="+mn-ea"/>
                <a:cs typeface="+mn-cs"/>
              </a:rPr>
              <a:t>16. Use teachable moments and triggering events to deepen learning, understanding, and insight </a:t>
            </a:r>
          </a:p>
          <a:p>
            <a:r>
              <a:rPr lang="en-US" sz="1200" b="0" i="0" u="none" strike="noStrike" kern="1200" baseline="0" dirty="0" smtClean="0">
                <a:solidFill>
                  <a:schemeClr val="tx1"/>
                </a:solidFill>
                <a:latin typeface="+mn-lt"/>
                <a:ea typeface="+mn-ea"/>
                <a:cs typeface="+mn-cs"/>
              </a:rPr>
              <a:t>17. “Relate in” to others; see yourself in others </a:t>
            </a:r>
          </a:p>
          <a:p>
            <a:r>
              <a:rPr lang="en-US" sz="1200" b="0" i="0" u="none" strike="noStrike" kern="1200" baseline="0" dirty="0" smtClean="0">
                <a:solidFill>
                  <a:schemeClr val="tx1"/>
                </a:solidFill>
                <a:latin typeface="+mn-lt"/>
                <a:ea typeface="+mn-ea"/>
                <a:cs typeface="+mn-cs"/>
              </a:rPr>
              <a:t>18. Deepen connections and relationships with others </a:t>
            </a:r>
          </a:p>
          <a:p>
            <a:r>
              <a:rPr lang="en-US" sz="1200" b="0" i="0" u="none" strike="noStrike" kern="1200" baseline="0" dirty="0" smtClean="0">
                <a:solidFill>
                  <a:schemeClr val="tx1"/>
                </a:solidFill>
                <a:latin typeface="+mn-lt"/>
                <a:ea typeface="+mn-ea"/>
                <a:cs typeface="+mn-cs"/>
              </a:rPr>
              <a:t>19. Model the racial/social justice behaviors you espouse: authenticity, empathy, self-reflection, engagement, bravery, willingness to learn, humility, willingness to change… </a:t>
            </a:r>
          </a:p>
          <a:p>
            <a:r>
              <a:rPr lang="en-US" sz="1200" b="0" i="0" u="none" strike="noStrike" kern="1200" baseline="0" dirty="0" smtClean="0">
                <a:solidFill>
                  <a:schemeClr val="tx1"/>
                </a:solidFill>
                <a:latin typeface="+mn-lt"/>
                <a:ea typeface="+mn-ea"/>
                <a:cs typeface="+mn-cs"/>
              </a:rPr>
              <a:t>20. Model how to effectively respond when you feel triggered </a:t>
            </a:r>
          </a:p>
          <a:p>
            <a:r>
              <a:rPr lang="en-US" sz="1200" b="0" i="0" u="none" strike="noStrike" kern="1200" baseline="0" dirty="0" smtClean="0">
                <a:solidFill>
                  <a:schemeClr val="tx1"/>
                </a:solidFill>
                <a:latin typeface="+mn-lt"/>
                <a:ea typeface="+mn-ea"/>
                <a:cs typeface="+mn-cs"/>
              </a:rPr>
              <a:t>21. Model effective recovery skills after making an unproductive comment or when your behavior results in negative impact on others </a:t>
            </a:r>
          </a:p>
          <a:p>
            <a:r>
              <a:rPr lang="en-US" sz="1200" b="0" i="0" u="none" strike="noStrike" kern="1200" baseline="0" dirty="0" smtClean="0">
                <a:solidFill>
                  <a:schemeClr val="tx1"/>
                </a:solidFill>
                <a:latin typeface="+mn-lt"/>
                <a:ea typeface="+mn-ea"/>
                <a:cs typeface="+mn-cs"/>
              </a:rPr>
              <a:t>22. Plant seeds; influence hearts and minds… </a:t>
            </a:r>
          </a:p>
          <a:p>
            <a:r>
              <a:rPr lang="en-US" sz="1200" b="0" i="0" u="none" strike="noStrike" kern="1200" baseline="0" dirty="0" smtClean="0">
                <a:solidFill>
                  <a:schemeClr val="tx1"/>
                </a:solidFill>
                <a:latin typeface="+mn-lt"/>
                <a:ea typeface="+mn-ea"/>
                <a:cs typeface="+mn-cs"/>
              </a:rPr>
              <a:t>23. Encourage everyone to engage in dialogue </a:t>
            </a:r>
          </a:p>
          <a:p>
            <a:r>
              <a:rPr lang="en-US" sz="1200" b="0" i="0" u="none" strike="noStrike" kern="1200" baseline="0" dirty="0" smtClean="0">
                <a:solidFill>
                  <a:schemeClr val="tx1"/>
                </a:solidFill>
                <a:latin typeface="+mn-lt"/>
                <a:ea typeface="+mn-ea"/>
                <a:cs typeface="+mn-cs"/>
              </a:rPr>
              <a:t>24. Be cognizant of the possible unintended impact of comments and behaviors </a:t>
            </a:r>
          </a:p>
          <a:p>
            <a:r>
              <a:rPr lang="en-US" sz="1200" b="0" i="0" u="none" strike="noStrike" kern="1200" baseline="0" dirty="0" smtClean="0">
                <a:solidFill>
                  <a:schemeClr val="tx1"/>
                </a:solidFill>
                <a:latin typeface="+mn-lt"/>
                <a:ea typeface="+mn-ea"/>
                <a:cs typeface="+mn-cs"/>
              </a:rPr>
              <a:t>25. Explore both the impact and the intent comments and actions </a:t>
            </a:r>
          </a:p>
          <a:p>
            <a:r>
              <a:rPr lang="en-US" sz="1200" b="0" i="0" u="none" strike="noStrike" kern="1200" baseline="0" dirty="0" smtClean="0">
                <a:solidFill>
                  <a:schemeClr val="tx1"/>
                </a:solidFill>
                <a:latin typeface="+mn-lt"/>
                <a:ea typeface="+mn-ea"/>
                <a:cs typeface="+mn-cs"/>
              </a:rPr>
              <a:t>26. Model how to identify deeper issues/unmet needs fueling feelings, perceptions, and behaviors </a:t>
            </a:r>
          </a:p>
          <a:p>
            <a:r>
              <a:rPr lang="en-US" sz="1200" b="0" i="0" u="none" strike="noStrike" kern="1200" baseline="0" dirty="0" smtClean="0">
                <a:solidFill>
                  <a:schemeClr val="tx1"/>
                </a:solidFill>
                <a:latin typeface="+mn-lt"/>
                <a:ea typeface="+mn-ea"/>
                <a:cs typeface="+mn-cs"/>
              </a:rPr>
              <a:t>27. Discuss both dynamics of racism and white supremacy culture as well as examples of racial justice and liberation </a:t>
            </a:r>
          </a:p>
          <a:p>
            <a:endParaRPr lang="en-US" dirty="0"/>
          </a:p>
        </p:txBody>
      </p:sp>
      <p:sp>
        <p:nvSpPr>
          <p:cNvPr id="4" name="Slide Number Placeholder 3"/>
          <p:cNvSpPr>
            <a:spLocks noGrp="1"/>
          </p:cNvSpPr>
          <p:nvPr>
            <p:ph type="sldNum" sz="quarter" idx="10"/>
          </p:nvPr>
        </p:nvSpPr>
        <p:spPr/>
        <p:txBody>
          <a:bodyPr/>
          <a:lstStyle/>
          <a:p>
            <a:fld id="{D38E6285-B0F2-421B-A19D-275C88A06757}" type="slidenum">
              <a:rPr lang="en-US" smtClean="0"/>
              <a:t>3</a:t>
            </a:fld>
            <a:endParaRPr lang="en-US"/>
          </a:p>
        </p:txBody>
      </p:sp>
    </p:spTree>
    <p:extLst>
      <p:ext uri="{BB962C8B-B14F-4D97-AF65-F5344CB8AC3E}">
        <p14:creationId xmlns:p14="http://schemas.microsoft.com/office/powerpoint/2010/main" val="305942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Review the</a:t>
            </a:r>
            <a:r>
              <a:rPr lang="en-US" baseline="0" dirty="0" smtClean="0"/>
              <a:t> guidelines with everyone</a:t>
            </a:r>
          </a:p>
          <a:p>
            <a:pPr marL="171450" indent="-171450">
              <a:buFontTx/>
              <a:buChar char="-"/>
            </a:pPr>
            <a:r>
              <a:rPr lang="en-US" baseline="0" dirty="0" smtClean="0"/>
              <a:t>Slides 4/5 5 minutes (explanations may be needed)</a:t>
            </a:r>
          </a:p>
          <a:p>
            <a:pPr marL="171450" indent="-171450">
              <a:buFontTx/>
              <a:buChar char="-"/>
            </a:pPr>
            <a:r>
              <a:rPr lang="en-US" baseline="0" dirty="0" smtClean="0"/>
              <a:t>* </a:t>
            </a:r>
            <a:r>
              <a:rPr lang="en-US" sz="1200" kern="1200" dirty="0" smtClean="0">
                <a:solidFill>
                  <a:schemeClr val="tx1"/>
                </a:solidFill>
                <a:effectLst/>
                <a:latin typeface="+mn-lt"/>
                <a:ea typeface="+mn-ea"/>
                <a:cs typeface="+mn-cs"/>
              </a:rPr>
              <a:t>try and be one step outside of your comfort zone (going a step but not going so far as to allow the discomfort to shut you down)</a:t>
            </a:r>
            <a:endParaRPr lang="en-US" dirty="0"/>
          </a:p>
        </p:txBody>
      </p:sp>
      <p:sp>
        <p:nvSpPr>
          <p:cNvPr id="4" name="Slide Number Placeholder 3"/>
          <p:cNvSpPr>
            <a:spLocks noGrp="1"/>
          </p:cNvSpPr>
          <p:nvPr>
            <p:ph type="sldNum" sz="quarter" idx="10"/>
          </p:nvPr>
        </p:nvSpPr>
        <p:spPr/>
        <p:txBody>
          <a:bodyPr/>
          <a:lstStyle/>
          <a:p>
            <a:fld id="{D38E6285-B0F2-421B-A19D-275C88A06757}" type="slidenum">
              <a:rPr lang="en-US" smtClean="0"/>
              <a:t>4</a:t>
            </a:fld>
            <a:endParaRPr lang="en-US"/>
          </a:p>
        </p:txBody>
      </p:sp>
    </p:spTree>
    <p:extLst>
      <p:ext uri="{BB962C8B-B14F-4D97-AF65-F5344CB8AC3E}">
        <p14:creationId xmlns:p14="http://schemas.microsoft.com/office/powerpoint/2010/main" val="3091080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Do</a:t>
            </a:r>
            <a:r>
              <a:rPr lang="en-US" baseline="0" dirty="0" smtClean="0"/>
              <a:t> not </a:t>
            </a:r>
            <a:r>
              <a:rPr lang="en-US" sz="1200" kern="1200" dirty="0" smtClean="0">
                <a:solidFill>
                  <a:schemeClr val="tx1"/>
                </a:solidFill>
                <a:effectLst/>
                <a:latin typeface="+mn-lt"/>
                <a:ea typeface="+mn-ea"/>
                <a:cs typeface="+mn-cs"/>
              </a:rPr>
              <a:t>judge people in that moment when they are sharing their thoughts and beliefs because even if you perceive them to be wrong or if their impact hit the wrong way, give people the opportunity to learn and grow and then “judge” them holistically instead of that one moment in time</a:t>
            </a:r>
            <a:endParaRPr lang="en-US" dirty="0"/>
          </a:p>
        </p:txBody>
      </p:sp>
      <p:sp>
        <p:nvSpPr>
          <p:cNvPr id="4" name="Slide Number Placeholder 3"/>
          <p:cNvSpPr>
            <a:spLocks noGrp="1"/>
          </p:cNvSpPr>
          <p:nvPr>
            <p:ph type="sldNum" sz="quarter" idx="10"/>
          </p:nvPr>
        </p:nvSpPr>
        <p:spPr/>
        <p:txBody>
          <a:bodyPr/>
          <a:lstStyle/>
          <a:p>
            <a:fld id="{D38E6285-B0F2-421B-A19D-275C88A06757}" type="slidenum">
              <a:rPr lang="en-US" smtClean="0"/>
              <a:t>5</a:t>
            </a:fld>
            <a:endParaRPr lang="en-US"/>
          </a:p>
        </p:txBody>
      </p:sp>
    </p:spTree>
    <p:extLst>
      <p:ext uri="{BB962C8B-B14F-4D97-AF65-F5344CB8AC3E}">
        <p14:creationId xmlns:p14="http://schemas.microsoft.com/office/powerpoint/2010/main" val="455027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Allow time for participants to write down their concerns/fears.</a:t>
            </a:r>
            <a:r>
              <a:rPr lang="en-US" baseline="0" dirty="0" smtClean="0"/>
              <a:t>  </a:t>
            </a:r>
          </a:p>
          <a:p>
            <a:pPr marL="171450" indent="-171450">
              <a:buFontTx/>
              <a:buChar char="-"/>
            </a:pPr>
            <a:r>
              <a:rPr lang="en-US" baseline="0" dirty="0" smtClean="0"/>
              <a:t>Use chat box or have people talk about them (voices are always good to actually hear in this space)</a:t>
            </a:r>
          </a:p>
          <a:p>
            <a:pPr marL="171450" indent="-171450">
              <a:buFontTx/>
              <a:buChar char="-"/>
            </a:pPr>
            <a:r>
              <a:rPr lang="en-US" baseline="0" dirty="0" smtClean="0"/>
              <a:t>10 minutes for breakouts for this activity</a:t>
            </a:r>
          </a:p>
          <a:p>
            <a:pPr marL="628650" lvl="1" indent="-171450">
              <a:buFontTx/>
              <a:buChar char="-"/>
            </a:pPr>
            <a:r>
              <a:rPr lang="en-US" baseline="0" dirty="0" smtClean="0"/>
              <a:t>Have one facilitator manage breakouts (this must be the person in the HOST role) and place everyone in them</a:t>
            </a:r>
          </a:p>
          <a:p>
            <a:pPr marL="1085850" lvl="2" indent="-171450">
              <a:buFontTx/>
              <a:buChar char="-"/>
            </a:pPr>
            <a:r>
              <a:rPr lang="en-US" baseline="0" dirty="0" smtClean="0"/>
              <a:t>Groups of 5-6 will be required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smtClean="0"/>
              <a:t>For those identifying</a:t>
            </a:r>
            <a:r>
              <a:rPr lang="en-US" baseline="0" dirty="0" smtClean="0"/>
              <a:t> as </a:t>
            </a:r>
            <a:r>
              <a:rPr lang="en-US" b="0" baseline="0" dirty="0" smtClean="0">
                <a:solidFill>
                  <a:schemeClr val="accent6">
                    <a:lumMod val="75000"/>
                  </a:schemeClr>
                </a:solidFill>
              </a:rPr>
              <a:t>BIPOC (black, indigenous, people of color, biracial, multiethnic), keep them in the main session room and only allow those identifying as BIPOC to remain in that space so that it is a safe/brave space for them</a:t>
            </a:r>
            <a:r>
              <a:rPr lang="en-US" b="0" baseline="0" smtClean="0">
                <a:solidFill>
                  <a:schemeClr val="accent6">
                    <a:lumMod val="75000"/>
                  </a:schemeClr>
                </a:solidFill>
              </a:rPr>
              <a:t>. </a:t>
            </a:r>
            <a:endParaRPr lang="en-US" baseline="0" dirty="0" smtClean="0"/>
          </a:p>
        </p:txBody>
      </p:sp>
      <p:sp>
        <p:nvSpPr>
          <p:cNvPr id="4" name="Slide Number Placeholder 3"/>
          <p:cNvSpPr>
            <a:spLocks noGrp="1"/>
          </p:cNvSpPr>
          <p:nvPr>
            <p:ph type="sldNum" sz="quarter" idx="10"/>
          </p:nvPr>
        </p:nvSpPr>
        <p:spPr/>
        <p:txBody>
          <a:bodyPr/>
          <a:lstStyle/>
          <a:p>
            <a:fld id="{D38E6285-B0F2-421B-A19D-275C88A06757}" type="slidenum">
              <a:rPr lang="en-US" smtClean="0"/>
              <a:t>6</a:t>
            </a:fld>
            <a:endParaRPr lang="en-US"/>
          </a:p>
        </p:txBody>
      </p:sp>
    </p:spTree>
    <p:extLst>
      <p:ext uri="{BB962C8B-B14F-4D97-AF65-F5344CB8AC3E}">
        <p14:creationId xmlns:p14="http://schemas.microsoft.com/office/powerpoint/2010/main" val="2742895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Definition adopted by the DEI work</a:t>
            </a:r>
            <a:r>
              <a:rPr lang="en-US" baseline="0" dirty="0" smtClean="0"/>
              <a:t> of the state of Washington</a:t>
            </a:r>
          </a:p>
          <a:p>
            <a:pPr marL="171450" indent="-171450">
              <a:buFontTx/>
              <a:buChar char="-"/>
            </a:pPr>
            <a:r>
              <a:rPr lang="en-US" baseline="0" dirty="0" smtClean="0"/>
              <a:t>After going through both slides, have chance for comments in the chat box about feelings about the definition</a:t>
            </a:r>
          </a:p>
          <a:p>
            <a:pPr marL="171450" indent="-171450">
              <a:buFontTx/>
              <a:buChar char="-"/>
            </a:pPr>
            <a:r>
              <a:rPr lang="en-US" baseline="0" dirty="0" smtClean="0"/>
              <a:t>5 minutes</a:t>
            </a:r>
            <a:endParaRPr lang="en-US" dirty="0"/>
          </a:p>
        </p:txBody>
      </p:sp>
      <p:sp>
        <p:nvSpPr>
          <p:cNvPr id="4" name="Slide Number Placeholder 3"/>
          <p:cNvSpPr>
            <a:spLocks noGrp="1"/>
          </p:cNvSpPr>
          <p:nvPr>
            <p:ph type="sldNum" sz="quarter" idx="10"/>
          </p:nvPr>
        </p:nvSpPr>
        <p:spPr/>
        <p:txBody>
          <a:bodyPr/>
          <a:lstStyle/>
          <a:p>
            <a:fld id="{D38E6285-B0F2-421B-A19D-275C88A06757}" type="slidenum">
              <a:rPr lang="en-US" smtClean="0"/>
              <a:t>7</a:t>
            </a:fld>
            <a:endParaRPr lang="en-US"/>
          </a:p>
        </p:txBody>
      </p:sp>
    </p:spTree>
    <p:extLst>
      <p:ext uri="{BB962C8B-B14F-4D97-AF65-F5344CB8AC3E}">
        <p14:creationId xmlns:p14="http://schemas.microsoft.com/office/powerpoint/2010/main" val="1651626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- 5 minutes (total of 10 for the</a:t>
            </a:r>
            <a:r>
              <a:rPr lang="en-US" baseline="0" dirty="0" smtClean="0"/>
              <a:t> two slides)</a:t>
            </a:r>
            <a:endParaRPr lang="en-US" dirty="0"/>
          </a:p>
        </p:txBody>
      </p:sp>
      <p:sp>
        <p:nvSpPr>
          <p:cNvPr id="4" name="Slide Number Placeholder 3"/>
          <p:cNvSpPr>
            <a:spLocks noGrp="1"/>
          </p:cNvSpPr>
          <p:nvPr>
            <p:ph type="sldNum" sz="quarter" idx="10"/>
          </p:nvPr>
        </p:nvSpPr>
        <p:spPr/>
        <p:txBody>
          <a:bodyPr/>
          <a:lstStyle/>
          <a:p>
            <a:fld id="{D38E6285-B0F2-421B-A19D-275C88A06757}" type="slidenum">
              <a:rPr lang="en-US" smtClean="0"/>
              <a:t>8</a:t>
            </a:fld>
            <a:endParaRPr lang="en-US"/>
          </a:p>
        </p:txBody>
      </p:sp>
    </p:spTree>
    <p:extLst>
      <p:ext uri="{BB962C8B-B14F-4D97-AF65-F5344CB8AC3E}">
        <p14:creationId xmlns:p14="http://schemas.microsoft.com/office/powerpoint/2010/main" val="1188242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minutes</a:t>
            </a:r>
            <a:r>
              <a:rPr lang="en-US" baseline="0" dirty="0" smtClean="0"/>
              <a:t> sharing via the chat box and out loud if people volunteer</a:t>
            </a:r>
            <a:endParaRPr lang="en-US" dirty="0"/>
          </a:p>
        </p:txBody>
      </p:sp>
      <p:sp>
        <p:nvSpPr>
          <p:cNvPr id="4" name="Slide Number Placeholder 3"/>
          <p:cNvSpPr>
            <a:spLocks noGrp="1"/>
          </p:cNvSpPr>
          <p:nvPr>
            <p:ph type="sldNum" sz="quarter" idx="10"/>
          </p:nvPr>
        </p:nvSpPr>
        <p:spPr/>
        <p:txBody>
          <a:bodyPr/>
          <a:lstStyle/>
          <a:p>
            <a:fld id="{D38E6285-B0F2-421B-A19D-275C88A06757}" type="slidenum">
              <a:rPr lang="en-US" smtClean="0"/>
              <a:t>9</a:t>
            </a:fld>
            <a:endParaRPr lang="en-US"/>
          </a:p>
        </p:txBody>
      </p:sp>
    </p:spTree>
    <p:extLst>
      <p:ext uri="{BB962C8B-B14F-4D97-AF65-F5344CB8AC3E}">
        <p14:creationId xmlns:p14="http://schemas.microsoft.com/office/powerpoint/2010/main" val="12703747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6/29/2020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6/29/2020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6/29/2020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6/29/2020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6/29/2020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6/29/2020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6/29/2020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 Can’t be silent</a:t>
            </a:r>
            <a:endParaRPr lang="en-US" dirty="0"/>
          </a:p>
        </p:txBody>
      </p:sp>
      <p:sp>
        <p:nvSpPr>
          <p:cNvPr id="3" name="Subtitle 2"/>
          <p:cNvSpPr>
            <a:spLocks noGrp="1"/>
          </p:cNvSpPr>
          <p:nvPr>
            <p:ph type="subTitle" idx="1"/>
          </p:nvPr>
        </p:nvSpPr>
        <p:spPr/>
        <p:txBody>
          <a:bodyPr/>
          <a:lstStyle/>
          <a:p>
            <a:r>
              <a:rPr lang="en-US" dirty="0" smtClean="0"/>
              <a:t>Listening sessions for White Accountability</a:t>
            </a:r>
            <a:endParaRPr lang="en-US" dirty="0"/>
          </a:p>
        </p:txBody>
      </p:sp>
    </p:spTree>
    <p:extLst>
      <p:ext uri="{BB962C8B-B14F-4D97-AF65-F5344CB8AC3E}">
        <p14:creationId xmlns:p14="http://schemas.microsoft.com/office/powerpoint/2010/main" val="3481069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4556" y="764373"/>
            <a:ext cx="9621644" cy="1293028"/>
          </a:xfrm>
        </p:spPr>
        <p:txBody>
          <a:bodyPr>
            <a:noAutofit/>
          </a:bodyPr>
          <a:lstStyle/>
          <a:p>
            <a:r>
              <a:rPr lang="en-US" sz="4400" dirty="0" smtClean="0"/>
              <a:t>Common racist attitudes and behaviors of many whites</a:t>
            </a:r>
            <a:endParaRPr lang="en-US" sz="4400" dirty="0"/>
          </a:p>
        </p:txBody>
      </p:sp>
      <p:sp>
        <p:nvSpPr>
          <p:cNvPr id="3" name="Content Placeholder 2"/>
          <p:cNvSpPr>
            <a:spLocks noGrp="1"/>
          </p:cNvSpPr>
          <p:nvPr>
            <p:ph idx="1"/>
          </p:nvPr>
        </p:nvSpPr>
        <p:spPr>
          <a:xfrm>
            <a:off x="549527" y="2509024"/>
            <a:ext cx="11280058" cy="4130987"/>
          </a:xfrm>
        </p:spPr>
        <p:txBody>
          <a:bodyPr>
            <a:normAutofit/>
          </a:bodyPr>
          <a:lstStyle/>
          <a:p>
            <a:pPr marL="0" indent="0" algn="ctr">
              <a:buNone/>
            </a:pPr>
            <a:endParaRPr lang="en-US" sz="4400" dirty="0" smtClean="0"/>
          </a:p>
          <a:p>
            <a:pPr marL="0" indent="0" algn="ctr">
              <a:buNone/>
            </a:pPr>
            <a:r>
              <a:rPr lang="en-US" sz="4400" dirty="0" smtClean="0"/>
              <a:t>Please take a moment to look at the document provided to you titled “Common Racist Attitudes and Behaviors of Many Whites”</a:t>
            </a:r>
            <a:endParaRPr lang="en-US" sz="4400" dirty="0"/>
          </a:p>
        </p:txBody>
      </p:sp>
    </p:spTree>
    <p:extLst>
      <p:ext uri="{BB962C8B-B14F-4D97-AF65-F5344CB8AC3E}">
        <p14:creationId xmlns:p14="http://schemas.microsoft.com/office/powerpoint/2010/main" val="3350364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6000" dirty="0" smtClean="0"/>
              <a:t>Activity</a:t>
            </a:r>
            <a:endParaRPr lang="en-US" dirty="0"/>
          </a:p>
        </p:txBody>
      </p:sp>
      <p:sp>
        <p:nvSpPr>
          <p:cNvPr id="5" name="Content Placeholder 4"/>
          <p:cNvSpPr>
            <a:spLocks noGrp="1"/>
          </p:cNvSpPr>
          <p:nvPr>
            <p:ph idx="1"/>
          </p:nvPr>
        </p:nvSpPr>
        <p:spPr>
          <a:xfrm>
            <a:off x="685800" y="2519412"/>
            <a:ext cx="10820400" cy="4024125"/>
          </a:xfrm>
        </p:spPr>
        <p:txBody>
          <a:bodyPr>
            <a:normAutofit/>
          </a:bodyPr>
          <a:lstStyle/>
          <a:p>
            <a:pPr marL="0" indent="0" algn="ctr">
              <a:buNone/>
            </a:pPr>
            <a:r>
              <a:rPr lang="en-US" sz="6000" dirty="0" smtClean="0"/>
              <a:t>What bias or stereotypes do you notice within yourself?</a:t>
            </a:r>
            <a:endParaRPr lang="en-US" sz="6000" dirty="0"/>
          </a:p>
        </p:txBody>
      </p:sp>
    </p:spTree>
    <p:extLst>
      <p:ext uri="{BB962C8B-B14F-4D97-AF65-F5344CB8AC3E}">
        <p14:creationId xmlns:p14="http://schemas.microsoft.com/office/powerpoint/2010/main" val="2945765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Activity</a:t>
            </a:r>
            <a:endParaRPr lang="en-US" sz="4400" dirty="0"/>
          </a:p>
        </p:txBody>
      </p:sp>
      <p:sp>
        <p:nvSpPr>
          <p:cNvPr id="3" name="Content Placeholder 2"/>
          <p:cNvSpPr>
            <a:spLocks noGrp="1"/>
          </p:cNvSpPr>
          <p:nvPr>
            <p:ph idx="1"/>
          </p:nvPr>
        </p:nvSpPr>
        <p:spPr/>
        <p:txBody>
          <a:bodyPr>
            <a:normAutofit/>
          </a:bodyPr>
          <a:lstStyle/>
          <a:p>
            <a:pPr marL="0" indent="0" algn="ctr">
              <a:buNone/>
            </a:pPr>
            <a:r>
              <a:rPr lang="en-US" sz="5400" dirty="0" smtClean="0"/>
              <a:t>What are 5+ ways you see people benefiting from white privilege?</a:t>
            </a:r>
            <a:endParaRPr lang="en-US" sz="5400" dirty="0"/>
          </a:p>
        </p:txBody>
      </p:sp>
    </p:spTree>
    <p:extLst>
      <p:ext uri="{BB962C8B-B14F-4D97-AF65-F5344CB8AC3E}">
        <p14:creationId xmlns:p14="http://schemas.microsoft.com/office/powerpoint/2010/main" val="1286090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47650"/>
            <a:ext cx="8610600" cy="1447801"/>
          </a:xfrm>
        </p:spPr>
        <p:txBody>
          <a:bodyPr>
            <a:normAutofit/>
          </a:bodyPr>
          <a:lstStyle/>
          <a:p>
            <a:r>
              <a:rPr lang="en-US" sz="4400" dirty="0" smtClean="0"/>
              <a:t>Take away</a:t>
            </a:r>
            <a:endParaRPr lang="en-US" sz="4400" dirty="0"/>
          </a:p>
        </p:txBody>
      </p:sp>
      <p:sp>
        <p:nvSpPr>
          <p:cNvPr id="3" name="Content Placeholder 2"/>
          <p:cNvSpPr>
            <a:spLocks noGrp="1"/>
          </p:cNvSpPr>
          <p:nvPr>
            <p:ph idx="1"/>
          </p:nvPr>
        </p:nvSpPr>
        <p:spPr>
          <a:xfrm>
            <a:off x="400050" y="1409700"/>
            <a:ext cx="11468100" cy="5181600"/>
          </a:xfrm>
        </p:spPr>
        <p:txBody>
          <a:bodyPr>
            <a:noAutofit/>
          </a:bodyPr>
          <a:lstStyle/>
          <a:p>
            <a:pPr marL="0" indent="0">
              <a:buNone/>
            </a:pPr>
            <a:r>
              <a:rPr lang="en-US" sz="4000" b="1" dirty="0" smtClean="0"/>
              <a:t>Share what you are learning…</a:t>
            </a:r>
          </a:p>
          <a:p>
            <a:pPr marL="0" indent="0">
              <a:buNone/>
            </a:pPr>
            <a:r>
              <a:rPr lang="en-US" sz="3000" u="sng" dirty="0" smtClean="0"/>
              <a:t>Get informed </a:t>
            </a:r>
            <a:r>
              <a:rPr lang="en-US" sz="3000" dirty="0" smtClean="0"/>
              <a:t>– and seek out knowledge and data about the issues</a:t>
            </a:r>
          </a:p>
          <a:p>
            <a:pPr marL="0" indent="0">
              <a:buNone/>
            </a:pPr>
            <a:r>
              <a:rPr lang="en-US" sz="3000" u="sng" dirty="0" smtClean="0"/>
              <a:t>Get equipped </a:t>
            </a:r>
            <a:r>
              <a:rPr lang="en-US" sz="3000" dirty="0" smtClean="0"/>
              <a:t>– and collect resources to support learning and growth for yourself and others</a:t>
            </a:r>
          </a:p>
          <a:p>
            <a:pPr marL="0" indent="0">
              <a:buNone/>
            </a:pPr>
            <a:r>
              <a:rPr lang="en-US" sz="3000" u="sng" dirty="0" smtClean="0"/>
              <a:t>Search Out </a:t>
            </a:r>
            <a:r>
              <a:rPr lang="en-US" sz="3000" dirty="0" smtClean="0"/>
              <a:t>– individuals, existing groups, or organizations (or create them) to work with you on planning, organizing, strategizing and mobilizing for change</a:t>
            </a:r>
          </a:p>
          <a:p>
            <a:pPr marL="0" indent="0">
              <a:buNone/>
            </a:pPr>
            <a:r>
              <a:rPr lang="en-US" sz="3000" u="sng" dirty="0" smtClean="0"/>
              <a:t>Be confident </a:t>
            </a:r>
            <a:r>
              <a:rPr lang="en-US" sz="3000" dirty="0" smtClean="0"/>
              <a:t>- that your voice is valuable, influential and necessary to being the change you want to see</a:t>
            </a:r>
            <a:endParaRPr lang="en-US" sz="3000" dirty="0"/>
          </a:p>
        </p:txBody>
      </p:sp>
    </p:spTree>
    <p:extLst>
      <p:ext uri="{BB962C8B-B14F-4D97-AF65-F5344CB8AC3E}">
        <p14:creationId xmlns:p14="http://schemas.microsoft.com/office/powerpoint/2010/main" val="1125003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Hopes</a:t>
            </a:r>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a:t>How do you see yourself using the skills we talked about today?</a:t>
            </a:r>
          </a:p>
          <a:p>
            <a:pPr marL="0" indent="0" algn="ctr">
              <a:buNone/>
            </a:pPr>
            <a:endParaRPr lang="en-US" sz="4400" dirty="0"/>
          </a:p>
          <a:p>
            <a:pPr marL="0" indent="0" algn="ctr">
              <a:buNone/>
            </a:pPr>
            <a:r>
              <a:rPr lang="en-US" sz="4400"/>
              <a:t>What is your hope for your workplace and how can you be an agent of change to make that hope a reality?</a:t>
            </a:r>
            <a:endParaRPr lang="en-US" sz="4400" dirty="0"/>
          </a:p>
        </p:txBody>
      </p:sp>
    </p:spTree>
    <p:extLst>
      <p:ext uri="{BB962C8B-B14F-4D97-AF65-F5344CB8AC3E}">
        <p14:creationId xmlns:p14="http://schemas.microsoft.com/office/powerpoint/2010/main" val="1545556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8728" y="302555"/>
            <a:ext cx="8610600" cy="1293028"/>
          </a:xfrm>
        </p:spPr>
        <p:txBody>
          <a:bodyPr/>
          <a:lstStyle/>
          <a:p>
            <a:r>
              <a:rPr lang="en-US" dirty="0" smtClean="0"/>
              <a:t>Land acknowledgement</a:t>
            </a:r>
            <a:endParaRPr lang="en-US" dirty="0"/>
          </a:p>
        </p:txBody>
      </p:sp>
      <p:sp>
        <p:nvSpPr>
          <p:cNvPr id="3" name="Content Placeholder 2"/>
          <p:cNvSpPr>
            <a:spLocks noGrp="1"/>
          </p:cNvSpPr>
          <p:nvPr>
            <p:ph idx="1"/>
          </p:nvPr>
        </p:nvSpPr>
        <p:spPr>
          <a:xfrm>
            <a:off x="685800" y="1838037"/>
            <a:ext cx="10820400" cy="4267200"/>
          </a:xfrm>
        </p:spPr>
        <p:txBody>
          <a:bodyPr>
            <a:normAutofit/>
          </a:bodyPr>
          <a:lstStyle/>
          <a:p>
            <a:r>
              <a:rPr lang="en-US" dirty="0" smtClean="0"/>
              <a:t>We acknowledge the land on which we sit and occupy today as the original home of ____________ </a:t>
            </a:r>
          </a:p>
          <a:p>
            <a:r>
              <a:rPr lang="en-US" dirty="0" smtClean="0"/>
              <a:t>We </a:t>
            </a:r>
            <a:r>
              <a:rPr lang="en-US" dirty="0"/>
              <a:t>thank the descendants of these tribes and nations for being the original stewards and protectors of these lands since time immemorial</a:t>
            </a:r>
            <a:r>
              <a:rPr lang="en-US" dirty="0" smtClean="0"/>
              <a:t>.</a:t>
            </a:r>
          </a:p>
          <a:p>
            <a:r>
              <a:rPr lang="en-US" dirty="0"/>
              <a:t>We also acknowledge the systemic policies of genocide, relocation, and assimilation that still impact many Indigenous/Native American families today. </a:t>
            </a:r>
            <a:endParaRPr lang="en-US" dirty="0" smtClean="0"/>
          </a:p>
          <a:p>
            <a:r>
              <a:rPr lang="en-US" dirty="0"/>
              <a:t>We are honored by the collective work of many Native Nations, leaders and families who are demonstrating resilience, resistance, revitalization, healing and creativity. We are honored to be guests upon these lands.</a:t>
            </a:r>
          </a:p>
        </p:txBody>
      </p:sp>
      <p:sp>
        <p:nvSpPr>
          <p:cNvPr id="5" name="TextBox 4"/>
          <p:cNvSpPr txBox="1"/>
          <p:nvPr/>
        </p:nvSpPr>
        <p:spPr>
          <a:xfrm>
            <a:off x="805872" y="6105237"/>
            <a:ext cx="4615874" cy="307777"/>
          </a:xfrm>
          <a:prstGeom prst="rect">
            <a:avLst/>
          </a:prstGeom>
          <a:noFill/>
        </p:spPr>
        <p:txBody>
          <a:bodyPr wrap="square" rtlCol="0">
            <a:spAutoFit/>
          </a:bodyPr>
          <a:lstStyle/>
          <a:p>
            <a:r>
              <a:rPr lang="en-US" sz="1400" dirty="0" smtClean="0"/>
              <a:t>*Adapted from Portland Community College</a:t>
            </a:r>
            <a:endParaRPr lang="en-US" sz="1400" dirty="0"/>
          </a:p>
        </p:txBody>
      </p:sp>
    </p:spTree>
    <p:extLst>
      <p:ext uri="{BB962C8B-B14F-4D97-AF65-F5344CB8AC3E}">
        <p14:creationId xmlns:p14="http://schemas.microsoft.com/office/powerpoint/2010/main" val="62393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intentions</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dirty="0"/>
              <a:t>Please take a few minutes </a:t>
            </a:r>
          </a:p>
          <a:p>
            <a:pPr marL="0" indent="0" algn="ctr">
              <a:buNone/>
            </a:pPr>
            <a:r>
              <a:rPr lang="en-US" sz="4000" dirty="0"/>
              <a:t>to write down your intentions </a:t>
            </a:r>
          </a:p>
          <a:p>
            <a:pPr marL="0" indent="0" algn="ctr">
              <a:buNone/>
            </a:pPr>
            <a:r>
              <a:rPr lang="en-US" sz="4000" dirty="0"/>
              <a:t>with participating in </a:t>
            </a:r>
          </a:p>
          <a:p>
            <a:pPr marL="0" indent="0" algn="ctr">
              <a:buNone/>
            </a:pPr>
            <a:r>
              <a:rPr lang="en-US" sz="4000" dirty="0"/>
              <a:t>these listening sessions.</a:t>
            </a:r>
          </a:p>
          <a:p>
            <a:pPr marL="0" indent="0" algn="ctr">
              <a:buNone/>
            </a:pPr>
            <a:endParaRPr lang="en-US" sz="4000" dirty="0"/>
          </a:p>
        </p:txBody>
      </p:sp>
    </p:spTree>
    <p:extLst>
      <p:ext uri="{BB962C8B-B14F-4D97-AF65-F5344CB8AC3E}">
        <p14:creationId xmlns:p14="http://schemas.microsoft.com/office/powerpoint/2010/main" val="2382148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9491" y="284082"/>
            <a:ext cx="8610600" cy="1293028"/>
          </a:xfrm>
        </p:spPr>
        <p:txBody>
          <a:bodyPr/>
          <a:lstStyle/>
          <a:p>
            <a:r>
              <a:rPr lang="en-US" dirty="0" smtClean="0"/>
              <a:t>Engagement guidelines</a:t>
            </a:r>
            <a:endParaRPr lang="en-US" dirty="0"/>
          </a:p>
        </p:txBody>
      </p:sp>
      <p:sp>
        <p:nvSpPr>
          <p:cNvPr id="3" name="Content Placeholder 2"/>
          <p:cNvSpPr>
            <a:spLocks noGrp="1"/>
          </p:cNvSpPr>
          <p:nvPr>
            <p:ph idx="1"/>
          </p:nvPr>
        </p:nvSpPr>
        <p:spPr>
          <a:xfrm>
            <a:off x="101599" y="1838036"/>
            <a:ext cx="12016509" cy="4802909"/>
          </a:xfrm>
        </p:spPr>
        <p:txBody>
          <a:bodyPr numCol="1">
            <a:noAutofit/>
          </a:bodyPr>
          <a:lstStyle/>
          <a:p>
            <a:pPr marL="0" indent="0">
              <a:spcAft>
                <a:spcPts val="600"/>
              </a:spcAft>
              <a:buNone/>
            </a:pPr>
            <a:r>
              <a:rPr lang="en-US" sz="2800" dirty="0" smtClean="0"/>
              <a:t>1. Open and honest communication </a:t>
            </a:r>
            <a:endParaRPr lang="en-US" sz="2800" dirty="0"/>
          </a:p>
          <a:p>
            <a:pPr marL="0" indent="0">
              <a:spcAft>
                <a:spcPts val="600"/>
              </a:spcAft>
              <a:buNone/>
            </a:pPr>
            <a:r>
              <a:rPr lang="en-US" sz="2800" dirty="0"/>
              <a:t>2. </a:t>
            </a:r>
            <a:r>
              <a:rPr lang="en-US" sz="2800" dirty="0" smtClean="0"/>
              <a:t>Participate fully (comfort zone +1); expect discomfort if learning*</a:t>
            </a:r>
            <a:endParaRPr lang="en-US" sz="2800" dirty="0"/>
          </a:p>
          <a:p>
            <a:pPr marL="0" indent="0">
              <a:spcAft>
                <a:spcPts val="600"/>
              </a:spcAft>
              <a:buNone/>
            </a:pPr>
            <a:r>
              <a:rPr lang="en-US" sz="2800" dirty="0"/>
              <a:t>3. </a:t>
            </a:r>
            <a:r>
              <a:rPr lang="en-US" sz="2800" dirty="0" smtClean="0"/>
              <a:t>Speak from personal experience </a:t>
            </a:r>
            <a:endParaRPr lang="en-US" sz="2800" dirty="0"/>
          </a:p>
          <a:p>
            <a:pPr marL="0" indent="0">
              <a:spcAft>
                <a:spcPts val="600"/>
              </a:spcAft>
              <a:buNone/>
            </a:pPr>
            <a:r>
              <a:rPr lang="en-US" sz="2800" dirty="0"/>
              <a:t>4. </a:t>
            </a:r>
            <a:r>
              <a:rPr lang="en-US" sz="2800" dirty="0" smtClean="0"/>
              <a:t>Listen respectfully; listen to learn </a:t>
            </a:r>
            <a:endParaRPr lang="en-US" sz="2800" dirty="0"/>
          </a:p>
          <a:p>
            <a:pPr marL="0" indent="0">
              <a:spcAft>
                <a:spcPts val="600"/>
              </a:spcAft>
              <a:buNone/>
            </a:pPr>
            <a:r>
              <a:rPr lang="en-US" sz="2800" dirty="0"/>
              <a:t>5. </a:t>
            </a:r>
            <a:r>
              <a:rPr lang="en-US" sz="2800" dirty="0" smtClean="0"/>
              <a:t>Seek to understand; expect disagreement and listen harder </a:t>
            </a:r>
            <a:endParaRPr lang="en-US" sz="2800" dirty="0"/>
          </a:p>
          <a:p>
            <a:pPr marL="0" indent="0">
              <a:spcAft>
                <a:spcPts val="600"/>
              </a:spcAft>
              <a:buNone/>
            </a:pPr>
            <a:r>
              <a:rPr lang="en-US" sz="2800" dirty="0"/>
              <a:t>6. </a:t>
            </a:r>
            <a:r>
              <a:rPr lang="en-US" sz="2800" dirty="0" smtClean="0"/>
              <a:t>Share air time: move in, move out </a:t>
            </a:r>
            <a:endParaRPr lang="en-US" sz="2800" dirty="0"/>
          </a:p>
          <a:p>
            <a:pPr marL="0" indent="0">
              <a:spcAft>
                <a:spcPts val="600"/>
              </a:spcAft>
              <a:buNone/>
            </a:pPr>
            <a:r>
              <a:rPr lang="en-US" sz="2800" dirty="0"/>
              <a:t>7. </a:t>
            </a:r>
            <a:r>
              <a:rPr lang="en-US" sz="2800" dirty="0" smtClean="0"/>
              <a:t>Be fully present </a:t>
            </a:r>
            <a:endParaRPr lang="en-US" sz="2800" dirty="0"/>
          </a:p>
          <a:p>
            <a:pPr marL="0" indent="0">
              <a:spcAft>
                <a:spcPts val="600"/>
              </a:spcAft>
              <a:buNone/>
            </a:pPr>
            <a:r>
              <a:rPr lang="en-US" sz="2800" dirty="0"/>
              <a:t>8. </a:t>
            </a:r>
            <a:r>
              <a:rPr lang="en-US" sz="2800" dirty="0" smtClean="0"/>
              <a:t>Be open to new perspectives </a:t>
            </a:r>
            <a:endParaRPr lang="en-US" sz="2800" dirty="0"/>
          </a:p>
        </p:txBody>
      </p:sp>
    </p:spTree>
    <p:extLst>
      <p:ext uri="{BB962C8B-B14F-4D97-AF65-F5344CB8AC3E}">
        <p14:creationId xmlns:p14="http://schemas.microsoft.com/office/powerpoint/2010/main" val="2298032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4810" y="385231"/>
            <a:ext cx="8610600" cy="1293028"/>
          </a:xfrm>
        </p:spPr>
        <p:txBody>
          <a:bodyPr/>
          <a:lstStyle/>
          <a:p>
            <a:r>
              <a:rPr lang="en-US" dirty="0" smtClean="0"/>
              <a:t>Engagement guidelines cont’d</a:t>
            </a:r>
            <a:endParaRPr lang="en-US" dirty="0"/>
          </a:p>
        </p:txBody>
      </p:sp>
      <p:sp>
        <p:nvSpPr>
          <p:cNvPr id="3" name="Content Placeholder 2"/>
          <p:cNvSpPr>
            <a:spLocks noGrp="1"/>
          </p:cNvSpPr>
          <p:nvPr>
            <p:ph idx="1"/>
          </p:nvPr>
        </p:nvSpPr>
        <p:spPr>
          <a:xfrm>
            <a:off x="78059" y="1538868"/>
            <a:ext cx="12113941" cy="5319132"/>
          </a:xfrm>
        </p:spPr>
        <p:txBody>
          <a:bodyPr/>
          <a:lstStyle/>
          <a:p>
            <a:pPr marL="0" indent="0">
              <a:spcAft>
                <a:spcPts val="600"/>
              </a:spcAft>
              <a:buNone/>
            </a:pPr>
            <a:r>
              <a:rPr lang="en-US" sz="2800" dirty="0"/>
              <a:t>9. Explore impact; acknowledge intent </a:t>
            </a:r>
          </a:p>
          <a:p>
            <a:pPr marL="0" indent="0">
              <a:spcAft>
                <a:spcPts val="600"/>
              </a:spcAft>
              <a:buNone/>
            </a:pPr>
            <a:r>
              <a:rPr lang="en-US" sz="2800" dirty="0"/>
              <a:t>10. Expect people to learn and grow; don’t freeze-frame </a:t>
            </a:r>
            <a:r>
              <a:rPr lang="en-US" sz="2800" dirty="0" smtClean="0"/>
              <a:t>others*</a:t>
            </a:r>
            <a:endParaRPr lang="en-US" sz="2800" dirty="0"/>
          </a:p>
          <a:p>
            <a:pPr marL="0" indent="0">
              <a:spcAft>
                <a:spcPts val="600"/>
              </a:spcAft>
              <a:buNone/>
            </a:pPr>
            <a:r>
              <a:rPr lang="en-US" sz="2800" dirty="0"/>
              <a:t>11. Take risks; lean into discomfort; be brave; engage </a:t>
            </a:r>
          </a:p>
          <a:p>
            <a:pPr marL="0" indent="0">
              <a:spcAft>
                <a:spcPts val="600"/>
              </a:spcAft>
              <a:buNone/>
            </a:pPr>
            <a:r>
              <a:rPr lang="en-US" sz="2800" dirty="0"/>
              <a:t>12. Respect and maintain confidentiality </a:t>
            </a:r>
          </a:p>
          <a:p>
            <a:pPr marL="0" indent="0">
              <a:spcAft>
                <a:spcPts val="600"/>
              </a:spcAft>
              <a:buNone/>
            </a:pPr>
            <a:r>
              <a:rPr lang="en-US" sz="2800" dirty="0"/>
              <a:t>13. Notice/describe what you see happening in the group, in you </a:t>
            </a:r>
          </a:p>
          <a:p>
            <a:pPr marL="0" indent="0">
              <a:spcAft>
                <a:spcPts val="600"/>
              </a:spcAft>
              <a:buNone/>
            </a:pPr>
            <a:r>
              <a:rPr lang="en-US" sz="2800" dirty="0"/>
              <a:t>14. Recognize your triggers; share if you feel triggered </a:t>
            </a:r>
          </a:p>
          <a:p>
            <a:pPr marL="0" indent="0">
              <a:spcAft>
                <a:spcPts val="600"/>
              </a:spcAft>
              <a:buNone/>
            </a:pPr>
            <a:r>
              <a:rPr lang="en-US" sz="2800" dirty="0"/>
              <a:t>15. Trust that dialogue will take us to deeper levels of understanding and acceptance </a:t>
            </a:r>
          </a:p>
          <a:p>
            <a:pPr marL="0" indent="0">
              <a:spcAft>
                <a:spcPts val="600"/>
              </a:spcAft>
              <a:buNone/>
            </a:pPr>
            <a:r>
              <a:rPr lang="en-US" sz="2800" dirty="0"/>
              <a:t>16. Engage and embrace this opportunity; we won’t be finished </a:t>
            </a:r>
          </a:p>
          <a:p>
            <a:endParaRPr lang="en-US" dirty="0"/>
          </a:p>
        </p:txBody>
      </p:sp>
    </p:spTree>
    <p:extLst>
      <p:ext uri="{BB962C8B-B14F-4D97-AF65-F5344CB8AC3E}">
        <p14:creationId xmlns:p14="http://schemas.microsoft.com/office/powerpoint/2010/main" val="3460002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Concerns/fear</a:t>
            </a:r>
            <a:endParaRPr lang="en-US" dirty="0"/>
          </a:p>
        </p:txBody>
      </p:sp>
      <p:sp>
        <p:nvSpPr>
          <p:cNvPr id="4" name="Content Placeholder 3"/>
          <p:cNvSpPr>
            <a:spLocks noGrp="1"/>
          </p:cNvSpPr>
          <p:nvPr>
            <p:ph idx="1"/>
          </p:nvPr>
        </p:nvSpPr>
        <p:spPr/>
        <p:txBody>
          <a:bodyPr>
            <a:normAutofit/>
          </a:bodyPr>
          <a:lstStyle/>
          <a:p>
            <a:pPr marL="0" indent="0" algn="ctr">
              <a:buNone/>
            </a:pPr>
            <a:r>
              <a:rPr lang="en-US" sz="4000" dirty="0"/>
              <a:t>Take this opportunity </a:t>
            </a:r>
          </a:p>
          <a:p>
            <a:pPr marL="0" indent="0" algn="ctr">
              <a:buNone/>
            </a:pPr>
            <a:r>
              <a:rPr lang="en-US" sz="4000" dirty="0"/>
              <a:t>to write down any concerns/fears </a:t>
            </a:r>
          </a:p>
          <a:p>
            <a:pPr marL="0" indent="0" algn="ctr">
              <a:buNone/>
            </a:pPr>
            <a:r>
              <a:rPr lang="en-US" sz="4000" dirty="0"/>
              <a:t>you may have as you </a:t>
            </a:r>
          </a:p>
          <a:p>
            <a:pPr marL="0" indent="0" algn="ctr">
              <a:buNone/>
            </a:pPr>
            <a:r>
              <a:rPr lang="en-US" sz="4000" dirty="0"/>
              <a:t>engage with issues of </a:t>
            </a:r>
          </a:p>
          <a:p>
            <a:pPr marL="0" indent="0" algn="ctr">
              <a:buNone/>
            </a:pPr>
            <a:r>
              <a:rPr lang="en-US" sz="4000" dirty="0"/>
              <a:t>race and racism. </a:t>
            </a:r>
          </a:p>
        </p:txBody>
      </p:sp>
    </p:spTree>
    <p:extLst>
      <p:ext uri="{BB962C8B-B14F-4D97-AF65-F5344CB8AC3E}">
        <p14:creationId xmlns:p14="http://schemas.microsoft.com/office/powerpoint/2010/main" val="2129159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453" y="210920"/>
            <a:ext cx="8610600" cy="1293028"/>
          </a:xfrm>
        </p:spPr>
        <p:txBody>
          <a:bodyPr/>
          <a:lstStyle/>
          <a:p>
            <a:r>
              <a:rPr lang="en-US" dirty="0" smtClean="0"/>
              <a:t>racism</a:t>
            </a:r>
            <a:endParaRPr lang="en-US" dirty="0"/>
          </a:p>
        </p:txBody>
      </p:sp>
      <p:sp>
        <p:nvSpPr>
          <p:cNvPr id="3" name="Content Placeholder 2"/>
          <p:cNvSpPr>
            <a:spLocks noGrp="1"/>
          </p:cNvSpPr>
          <p:nvPr>
            <p:ph idx="1"/>
          </p:nvPr>
        </p:nvSpPr>
        <p:spPr>
          <a:xfrm>
            <a:off x="96253" y="1503948"/>
            <a:ext cx="12095747" cy="5269831"/>
          </a:xfrm>
        </p:spPr>
        <p:txBody>
          <a:bodyPr>
            <a:normAutofit fontScale="47500" lnSpcReduction="20000"/>
          </a:bodyPr>
          <a:lstStyle/>
          <a:p>
            <a:pPr>
              <a:lnSpc>
                <a:spcPct val="120000"/>
              </a:lnSpc>
              <a:spcAft>
                <a:spcPts val="600"/>
              </a:spcAft>
            </a:pPr>
            <a:r>
              <a:rPr lang="en-US" sz="6700" dirty="0"/>
              <a:t>A way of representing or describing race that creates or reproduces structures of domination based on racial </a:t>
            </a:r>
            <a:r>
              <a:rPr lang="en-US" sz="6700" dirty="0" smtClean="0"/>
              <a:t>categories. *</a:t>
            </a:r>
            <a:endParaRPr lang="en-US" sz="6700" dirty="0"/>
          </a:p>
          <a:p>
            <a:pPr>
              <a:lnSpc>
                <a:spcPct val="120000"/>
              </a:lnSpc>
              <a:spcAft>
                <a:spcPts val="600"/>
              </a:spcAft>
            </a:pPr>
            <a:r>
              <a:rPr lang="en-US" sz="6700" dirty="0"/>
              <a:t>In other words, racism is racial prejudice plus power. In the United States, it is grounded in the creation of a white dominant culture that reinforces the use of power to create privilege for white people while marginalizing people of color, whether intentional or not. </a:t>
            </a:r>
            <a:r>
              <a:rPr lang="en-US" sz="6700" dirty="0" smtClean="0"/>
              <a:t>It is </a:t>
            </a:r>
            <a:r>
              <a:rPr lang="en-US" sz="6700" dirty="0"/>
              <a:t>perpetuated in many forms of racism that include: </a:t>
            </a:r>
            <a:endParaRPr lang="en-US" sz="6700" dirty="0" smtClean="0"/>
          </a:p>
          <a:p>
            <a:endParaRPr lang="en-US" dirty="0"/>
          </a:p>
          <a:p>
            <a:pPr marL="0" indent="0">
              <a:buNone/>
            </a:pPr>
            <a:r>
              <a:rPr lang="en-US" dirty="0" smtClean="0"/>
              <a:t>*</a:t>
            </a:r>
            <a:r>
              <a:rPr lang="en-US" dirty="0"/>
              <a:t>Omi, Michael, and Howard </a:t>
            </a:r>
            <a:r>
              <a:rPr lang="en-US" dirty="0" err="1"/>
              <a:t>Winant</a:t>
            </a:r>
            <a:r>
              <a:rPr lang="en-US" dirty="0"/>
              <a:t>. Racial Formation in the United States: From the 1960s to the 1990s. 2nd ed. New York: Routledge, 1994. </a:t>
            </a:r>
          </a:p>
        </p:txBody>
      </p:sp>
    </p:spTree>
    <p:extLst>
      <p:ext uri="{BB962C8B-B14F-4D97-AF65-F5344CB8AC3E}">
        <p14:creationId xmlns:p14="http://schemas.microsoft.com/office/powerpoint/2010/main" val="3347135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343268"/>
            <a:ext cx="8610600" cy="1293028"/>
          </a:xfrm>
        </p:spPr>
        <p:txBody>
          <a:bodyPr>
            <a:normAutofit/>
          </a:bodyPr>
          <a:lstStyle/>
          <a:p>
            <a:r>
              <a:rPr lang="en-US" sz="4400" dirty="0" smtClean="0"/>
              <a:t>Racism cont’d</a:t>
            </a:r>
            <a:endParaRPr lang="en-US" sz="4400" dirty="0"/>
          </a:p>
        </p:txBody>
      </p:sp>
      <p:sp>
        <p:nvSpPr>
          <p:cNvPr id="3" name="Content Placeholder 2"/>
          <p:cNvSpPr>
            <a:spLocks noGrp="1"/>
          </p:cNvSpPr>
          <p:nvPr>
            <p:ph idx="1"/>
          </p:nvPr>
        </p:nvSpPr>
        <p:spPr>
          <a:xfrm>
            <a:off x="0" y="1347537"/>
            <a:ext cx="12192000" cy="5510463"/>
          </a:xfrm>
        </p:spPr>
        <p:txBody>
          <a:bodyPr>
            <a:normAutofit lnSpcReduction="10000"/>
          </a:bodyPr>
          <a:lstStyle/>
          <a:p>
            <a:r>
              <a:rPr lang="en-US" dirty="0"/>
              <a:t>• </a:t>
            </a:r>
            <a:r>
              <a:rPr lang="en-US" b="1" dirty="0"/>
              <a:t>Individual racism </a:t>
            </a:r>
            <a:r>
              <a:rPr lang="en-US" dirty="0"/>
              <a:t>- An individual’s beliefs, attitudes, and actions that perpetuates racism. </a:t>
            </a:r>
          </a:p>
          <a:p>
            <a:r>
              <a:rPr lang="en-US" dirty="0"/>
              <a:t>• </a:t>
            </a:r>
            <a:r>
              <a:rPr lang="en-US" b="1" dirty="0"/>
              <a:t>Interpersonal racism </a:t>
            </a:r>
            <a:r>
              <a:rPr lang="en-US" dirty="0"/>
              <a:t>- When individuals express their beliefs and attitudes with another person that perpetuates racism. </a:t>
            </a:r>
          </a:p>
          <a:p>
            <a:r>
              <a:rPr lang="en-US" dirty="0"/>
              <a:t>• </a:t>
            </a:r>
            <a:r>
              <a:rPr lang="en-US" b="1" dirty="0"/>
              <a:t>Internalized racism </a:t>
            </a:r>
            <a:r>
              <a:rPr lang="en-US" dirty="0"/>
              <a:t>- When people of color, knowingly or unknowingly, accept and integrate negative racist images, beliefs, and identities to their detriment. </a:t>
            </a:r>
          </a:p>
          <a:p>
            <a:r>
              <a:rPr lang="en-US" dirty="0"/>
              <a:t>• </a:t>
            </a:r>
            <a:r>
              <a:rPr lang="en-US" b="1" dirty="0"/>
              <a:t>Institutional racism </a:t>
            </a:r>
            <a:r>
              <a:rPr lang="en-US" dirty="0"/>
              <a:t>- Intentional or unintentional, laws, organizational practices, policies, and programs that work to the benefit of white people and to the detriment of people of color. </a:t>
            </a:r>
          </a:p>
          <a:p>
            <a:r>
              <a:rPr lang="en-US" dirty="0"/>
              <a:t>• </a:t>
            </a:r>
            <a:r>
              <a:rPr lang="en-US" b="1" dirty="0"/>
              <a:t>Systemic racism</a:t>
            </a:r>
            <a:r>
              <a:rPr lang="en-US" dirty="0"/>
              <a:t>: The way an entire system collectively contributes to racial inequities. This includes the health, environmental, education, justice, government, economic, financial, transportation, and political systems. </a:t>
            </a:r>
          </a:p>
          <a:p>
            <a:r>
              <a:rPr lang="en-US" dirty="0"/>
              <a:t>• </a:t>
            </a:r>
            <a:r>
              <a:rPr lang="en-US" b="1" dirty="0"/>
              <a:t>Structural racism </a:t>
            </a:r>
            <a:r>
              <a:rPr lang="en-US" dirty="0"/>
              <a:t>- The interplay of laws, practices, policies, programs, and institutions of multiple systems, which leads to adverse outcomes and conditions for communities of color compared to white </a:t>
            </a:r>
            <a:r>
              <a:rPr lang="en-US" dirty="0" smtClean="0"/>
              <a:t>communities. *</a:t>
            </a:r>
          </a:p>
          <a:p>
            <a:endParaRPr lang="en-US" dirty="0" smtClean="0"/>
          </a:p>
          <a:p>
            <a:pPr marL="0" indent="0">
              <a:buNone/>
            </a:pPr>
            <a:r>
              <a:rPr lang="en-US" sz="1600" dirty="0" smtClean="0"/>
              <a:t>*</a:t>
            </a:r>
            <a:r>
              <a:rPr lang="en-US" sz="1600" dirty="0"/>
              <a:t>“Glossary--Racial Equity Tools.” Accessed October 9, 2019. https://www.racialequitytools.org/glossary. </a:t>
            </a:r>
          </a:p>
          <a:p>
            <a:endParaRPr lang="en-US" dirty="0"/>
          </a:p>
        </p:txBody>
      </p:sp>
    </p:spTree>
    <p:extLst>
      <p:ext uri="{BB962C8B-B14F-4D97-AF65-F5344CB8AC3E}">
        <p14:creationId xmlns:p14="http://schemas.microsoft.com/office/powerpoint/2010/main" val="1622445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Activity</a:t>
            </a:r>
            <a:endParaRPr lang="en-US" dirty="0"/>
          </a:p>
        </p:txBody>
      </p:sp>
      <p:sp>
        <p:nvSpPr>
          <p:cNvPr id="5" name="Content Placeholder 4"/>
          <p:cNvSpPr>
            <a:spLocks noGrp="1"/>
          </p:cNvSpPr>
          <p:nvPr>
            <p:ph idx="1"/>
          </p:nvPr>
        </p:nvSpPr>
        <p:spPr/>
        <p:txBody>
          <a:bodyPr/>
          <a:lstStyle/>
          <a:p>
            <a:pPr marL="0" indent="0" algn="ctr">
              <a:buNone/>
            </a:pPr>
            <a:r>
              <a:rPr lang="en-US" sz="4800" dirty="0" smtClean="0"/>
              <a:t>Share </a:t>
            </a:r>
            <a:r>
              <a:rPr lang="en-US" sz="4800" dirty="0"/>
              <a:t>some early experiences when you realized people were categorized by race and skin color. </a:t>
            </a:r>
          </a:p>
          <a:p>
            <a:pPr marL="0" indent="0">
              <a:buNone/>
            </a:pPr>
            <a:endParaRPr lang="en-US" dirty="0"/>
          </a:p>
        </p:txBody>
      </p:sp>
    </p:spTree>
    <p:extLst>
      <p:ext uri="{BB962C8B-B14F-4D97-AF65-F5344CB8AC3E}">
        <p14:creationId xmlns:p14="http://schemas.microsoft.com/office/powerpoint/2010/main" val="97881083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201</TotalTime>
  <Words>1761</Words>
  <Application>Microsoft Office PowerPoint</Application>
  <PresentationFormat>Widescreen</PresentationFormat>
  <Paragraphs>150</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Century Gothic</vt:lpstr>
      <vt:lpstr>Vapor Trail</vt:lpstr>
      <vt:lpstr>We Can’t be silent</vt:lpstr>
      <vt:lpstr>Land acknowledgement</vt:lpstr>
      <vt:lpstr>intentions</vt:lpstr>
      <vt:lpstr>Engagement guidelines</vt:lpstr>
      <vt:lpstr>Engagement guidelines cont’d</vt:lpstr>
      <vt:lpstr>Concerns/fear</vt:lpstr>
      <vt:lpstr>racism</vt:lpstr>
      <vt:lpstr>Racism cont’d</vt:lpstr>
      <vt:lpstr>Activity</vt:lpstr>
      <vt:lpstr>Common racist attitudes and behaviors of many whites</vt:lpstr>
      <vt:lpstr>Activity</vt:lpstr>
      <vt:lpstr>Activity</vt:lpstr>
      <vt:lpstr>Take away</vt:lpstr>
      <vt:lpstr>Hopes</vt:lpstr>
    </vt:vector>
  </TitlesOfParts>
  <Company>WSDOT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Can’t be silent</dc:title>
  <dc:creator>Barto, Marika (OMWBE)</dc:creator>
  <cp:lastModifiedBy>Barto, Marika (OMWBE)</cp:lastModifiedBy>
  <cp:revision>17</cp:revision>
  <dcterms:created xsi:type="dcterms:W3CDTF">2020-06-05T14:52:15Z</dcterms:created>
  <dcterms:modified xsi:type="dcterms:W3CDTF">2020-06-29T14:21:37Z</dcterms:modified>
</cp:coreProperties>
</file>